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64" r:id="rId3"/>
    <p:sldId id="295" r:id="rId4"/>
    <p:sldId id="296" r:id="rId5"/>
    <p:sldId id="265" r:id="rId6"/>
    <p:sldId id="266" r:id="rId7"/>
    <p:sldId id="274" r:id="rId8"/>
    <p:sldId id="267" r:id="rId9"/>
    <p:sldId id="268" r:id="rId10"/>
    <p:sldId id="297" r:id="rId11"/>
    <p:sldId id="269" r:id="rId12"/>
    <p:sldId id="287" r:id="rId13"/>
    <p:sldId id="285" r:id="rId14"/>
    <p:sldId id="298" r:id="rId15"/>
    <p:sldId id="286" r:id="rId16"/>
    <p:sldId id="288" r:id="rId17"/>
    <p:sldId id="289" r:id="rId18"/>
    <p:sldId id="290" r:id="rId19"/>
    <p:sldId id="291" r:id="rId20"/>
    <p:sldId id="260" r:id="rId21"/>
    <p:sldId id="292" r:id="rId22"/>
    <p:sldId id="302" r:id="rId23"/>
    <p:sldId id="300" r:id="rId24"/>
    <p:sldId id="299" r:id="rId25"/>
    <p:sldId id="294" r:id="rId26"/>
    <p:sldId id="301" r:id="rId27"/>
    <p:sldId id="262" r:id="rId28"/>
    <p:sldId id="280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83CB"/>
    <a:srgbClr val="25FF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324" autoAdjust="0"/>
    <p:restoredTop sz="86428" autoAdjust="0"/>
  </p:normalViewPr>
  <p:slideViewPr>
    <p:cSldViewPr snapToGrid="0" snapToObjects="1">
      <p:cViewPr varScale="1">
        <p:scale>
          <a:sx n="102" d="100"/>
          <a:sy n="102" d="100"/>
        </p:scale>
        <p:origin x="-20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6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D821A-66F2-FD4C-A986-0DE304BDEDA8}" type="datetimeFigureOut">
              <a:rPr lang="en-US" smtClean="0"/>
              <a:t>20/02/2014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0AC3-6329-3F46-AC19-7CB0CB9E9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003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D821A-66F2-FD4C-A986-0DE304BDEDA8}" type="datetimeFigureOut">
              <a:rPr lang="en-US" smtClean="0"/>
              <a:t>20/02/2014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0AC3-6329-3F46-AC19-7CB0CB9E9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99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D821A-66F2-FD4C-A986-0DE304BDEDA8}" type="datetimeFigureOut">
              <a:rPr lang="en-US" smtClean="0"/>
              <a:t>20/02/2014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0AC3-6329-3F46-AC19-7CB0CB9E9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44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D821A-66F2-FD4C-A986-0DE304BDEDA8}" type="datetimeFigureOut">
              <a:rPr lang="en-US" smtClean="0"/>
              <a:t>20/02/2014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0AC3-6329-3F46-AC19-7CB0CB9E9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028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D821A-66F2-FD4C-A986-0DE304BDEDA8}" type="datetimeFigureOut">
              <a:rPr lang="en-US" smtClean="0"/>
              <a:t>20/02/2014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0AC3-6329-3F46-AC19-7CB0CB9E9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116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D821A-66F2-FD4C-A986-0DE304BDEDA8}" type="datetimeFigureOut">
              <a:rPr lang="en-US" smtClean="0"/>
              <a:t>20/02/2014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0AC3-6329-3F46-AC19-7CB0CB9E9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170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D821A-66F2-FD4C-A986-0DE304BDEDA8}" type="datetimeFigureOut">
              <a:rPr lang="en-US" smtClean="0"/>
              <a:t>20/02/2014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0AC3-6329-3F46-AC19-7CB0CB9E9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32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D821A-66F2-FD4C-A986-0DE304BDEDA8}" type="datetimeFigureOut">
              <a:rPr lang="en-US" smtClean="0"/>
              <a:t>20/02/2014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0AC3-6329-3F46-AC19-7CB0CB9E9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27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D821A-66F2-FD4C-A986-0DE304BDEDA8}" type="datetimeFigureOut">
              <a:rPr lang="en-US" smtClean="0"/>
              <a:t>20/02/2014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0AC3-6329-3F46-AC19-7CB0CB9E9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694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D821A-66F2-FD4C-A986-0DE304BDEDA8}" type="datetimeFigureOut">
              <a:rPr lang="en-US" smtClean="0"/>
              <a:t>20/02/2014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0AC3-6329-3F46-AC19-7CB0CB9E9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765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D821A-66F2-FD4C-A986-0DE304BDEDA8}" type="datetimeFigureOut">
              <a:rPr lang="en-US" smtClean="0"/>
              <a:t>20/02/2014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0AC3-6329-3F46-AC19-7CB0CB9E9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54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D821A-66F2-FD4C-A986-0DE304BDEDA8}" type="datetimeFigureOut">
              <a:rPr lang="en-US" smtClean="0"/>
              <a:t>20/02/2014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80AC3-6329-3F46-AC19-7CB0CB9E9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002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892969" y="1151930"/>
            <a:ext cx="7356947" cy="2320603"/>
          </a:xfrm>
        </p:spPr>
        <p:txBody>
          <a:bodyPr/>
          <a:lstStyle/>
          <a:p>
            <a:r>
              <a:rPr lang="en-US" dirty="0" smtClean="0"/>
              <a:t>DNS, DNSSEC and DDOS</a:t>
            </a:r>
            <a:endParaRPr lang="en-U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92969" y="3536157"/>
            <a:ext cx="7356947" cy="793626"/>
          </a:xfrm>
        </p:spPr>
        <p:txBody>
          <a:bodyPr>
            <a:normAutofit fontScale="85000" lnSpcReduction="20000"/>
          </a:bodyPr>
          <a:lstStyle/>
          <a:p>
            <a:pPr marL="0" indent="0" algn="r">
              <a:spcBef>
                <a:spcPct val="0"/>
              </a:spcBef>
              <a:buNone/>
            </a:pPr>
            <a:r>
              <a:rPr lang="en-US" sz="2200" dirty="0">
                <a:latin typeface="AhnbergHand"/>
                <a:cs typeface="AhnbergHand"/>
              </a:rPr>
              <a:t>Geoff </a:t>
            </a:r>
            <a:r>
              <a:rPr lang="en-US" sz="2200" dirty="0" smtClean="0">
                <a:latin typeface="AhnbergHand"/>
                <a:cs typeface="AhnbergHand"/>
              </a:rPr>
              <a:t>Huston</a:t>
            </a:r>
          </a:p>
          <a:p>
            <a:pPr marL="0" indent="0" algn="r">
              <a:spcBef>
                <a:spcPct val="0"/>
              </a:spcBef>
              <a:buNone/>
            </a:pPr>
            <a:r>
              <a:rPr lang="en-US" sz="2200" dirty="0" smtClean="0">
                <a:latin typeface="AhnbergHand"/>
                <a:cs typeface="AhnbergHand"/>
              </a:rPr>
              <a:t>APNIC</a:t>
            </a:r>
          </a:p>
          <a:p>
            <a:pPr marL="0" indent="0" algn="r">
              <a:spcBef>
                <a:spcPct val="0"/>
              </a:spcBef>
              <a:buNone/>
            </a:pPr>
            <a:r>
              <a:rPr lang="en-US" sz="2200" dirty="0" smtClean="0">
                <a:latin typeface="AhnbergHand"/>
                <a:cs typeface="AhnbergHand"/>
              </a:rPr>
              <a:t>February 2014</a:t>
            </a:r>
            <a:endParaRPr lang="en-US" dirty="0">
              <a:latin typeface="AhnbergHand"/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3080906512"/>
      </p:ext>
    </p:extLst>
  </p:cSld>
  <p:clrMapOvr>
    <a:masterClrMapping/>
  </p:clrMapOvr>
  <p:transition xmlns:p14="http://schemas.microsoft.com/office/powerpoint/2010/main"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669727" y="290215"/>
            <a:ext cx="7803431" cy="1490142"/>
          </a:xfrm>
        </p:spPr>
        <p:txBody>
          <a:bodyPr/>
          <a:lstStyle/>
          <a:p>
            <a:r>
              <a:rPr lang="en-US" dirty="0" smtClean="0"/>
              <a:t>DNS as an attack vector</a:t>
            </a:r>
            <a:endParaRPr lang="en-US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83779" y="1826121"/>
            <a:ext cx="8266973" cy="4809145"/>
          </a:xfrm>
        </p:spPr>
        <p:txBody>
          <a:bodyPr>
            <a:normAutofit fontScale="77500" lnSpcReduction="20000"/>
          </a:bodyPr>
          <a:lstStyle/>
          <a:p>
            <a:pPr marL="721507" lvl="1" indent="-321457">
              <a:buSzPct val="75000"/>
              <a:buFontTx/>
              <a:buChar char="•"/>
            </a:pPr>
            <a:r>
              <a:rPr lang="en-US" dirty="0" smtClean="0"/>
              <a:t>UDP-based query response service</a:t>
            </a:r>
          </a:p>
          <a:p>
            <a:pPr marL="800100" lvl="2" indent="0">
              <a:buSzPct val="75000"/>
              <a:buNone/>
            </a:pPr>
            <a:r>
              <a:rPr lang="en-US" b="1" dirty="0" smtClean="0">
                <a:solidFill>
                  <a:srgbClr val="FF0000"/>
                </a:solidFill>
              </a:rPr>
              <a:t>UDP is now almost ubiquitous for the DNS – EDNS0 wiped out the last vestiges of TCP fallback</a:t>
            </a:r>
          </a:p>
          <a:p>
            <a:pPr marL="721507" lvl="1" indent="-321457">
              <a:buSzPct val="75000"/>
              <a:buFontTx/>
              <a:buChar char="•"/>
            </a:pPr>
            <a:r>
              <a:rPr lang="en-US" dirty="0" smtClean="0"/>
              <a:t>The service is widely used</a:t>
            </a:r>
          </a:p>
          <a:p>
            <a:pPr marL="800100" lvl="2" indent="0">
              <a:buSzPct val="75000"/>
              <a:buNone/>
            </a:pPr>
            <a:r>
              <a:rPr lang="en-US" b="1" dirty="0" smtClean="0">
                <a:solidFill>
                  <a:srgbClr val="FF0000"/>
                </a:solidFill>
              </a:rPr>
              <a:t>	Everybody is a client of the DNS</a:t>
            </a:r>
          </a:p>
          <a:p>
            <a:pPr marL="721507" lvl="1" indent="-321457">
              <a:buSzPct val="75000"/>
              <a:buFontTx/>
              <a:buChar char="•"/>
            </a:pPr>
            <a:r>
              <a:rPr lang="en-US" dirty="0" smtClean="0"/>
              <a:t>Servers </a:t>
            </a:r>
            <a:r>
              <a:rPr lang="en-US" dirty="0"/>
              <a:t>are </a:t>
            </a:r>
            <a:r>
              <a:rPr lang="en-US" dirty="0" smtClean="0"/>
              <a:t>commonplace</a:t>
            </a:r>
          </a:p>
          <a:p>
            <a:pPr marL="800100" lvl="2" indent="0">
              <a:buSzPct val="75000"/>
              <a:buNone/>
            </a:pPr>
            <a:r>
              <a:rPr lang="en-US" b="1" dirty="0" smtClean="0">
                <a:solidFill>
                  <a:srgbClr val="FF0000"/>
                </a:solidFill>
              </a:rPr>
              <a:t>	Resolvers are scattered all over the Internet</a:t>
            </a:r>
          </a:p>
          <a:p>
            <a:pPr marL="721507" lvl="1" indent="-321457">
              <a:buSzPct val="75000"/>
              <a:buFontTx/>
              <a:buChar char="•"/>
            </a:pPr>
            <a:r>
              <a:rPr lang="en-US" dirty="0" smtClean="0"/>
              <a:t>Servers are poorly maintained (or unmaintained)</a:t>
            </a:r>
          </a:p>
          <a:p>
            <a:pPr marL="800100" lvl="2" indent="0">
              <a:buSzPct val="75000"/>
              <a:buNone/>
            </a:pPr>
            <a:r>
              <a:rPr lang="en-US" b="1" dirty="0" smtClean="0">
                <a:solidFill>
                  <a:srgbClr val="FF0000"/>
                </a:solidFill>
              </a:rPr>
              <a:t>	There are some 30 million open resolvers</a:t>
            </a:r>
            <a:endParaRPr lang="en-US" b="1" dirty="0">
              <a:solidFill>
                <a:srgbClr val="FF0000"/>
              </a:solidFill>
            </a:endParaRPr>
          </a:p>
          <a:p>
            <a:pPr marL="721507" lvl="1" indent="-321457">
              <a:buSzPct val="75000"/>
              <a:buFontTx/>
              <a:buChar char="•"/>
            </a:pPr>
            <a:r>
              <a:rPr lang="en-US" dirty="0"/>
              <a:t>Clients are not </a:t>
            </a:r>
            <a:r>
              <a:rPr lang="en-US" dirty="0" smtClean="0"/>
              <a:t>“qualified” by the server (i.e. anyone can pose a query to a server)</a:t>
            </a:r>
          </a:p>
          <a:p>
            <a:pPr marL="800100" lvl="2" indent="0">
              <a:buSzPct val="75000"/>
              <a:buNone/>
            </a:pPr>
            <a:r>
              <a:rPr lang="en-US" b="1" dirty="0" smtClean="0">
                <a:solidFill>
                  <a:srgbClr val="FF0000"/>
                </a:solidFill>
              </a:rPr>
              <a:t>	DNS servers are by design promiscuous</a:t>
            </a:r>
          </a:p>
          <a:p>
            <a:pPr marL="800100" lvl="2" indent="0">
              <a:buSzPct val="75000"/>
              <a:buNone/>
            </a:pPr>
            <a:r>
              <a:rPr lang="en-US" b="1" dirty="0" smtClean="0">
                <a:solidFill>
                  <a:srgbClr val="FF0000"/>
                </a:solidFill>
              </a:rPr>
              <a:t>	Many DNS resolvers are unintentionally promiscuous</a:t>
            </a:r>
            <a:endParaRPr lang="en-US" b="1" dirty="0">
              <a:solidFill>
                <a:srgbClr val="FF0000"/>
              </a:solidFill>
            </a:endParaRPr>
          </a:p>
          <a:p>
            <a:pPr marL="721507" lvl="1" indent="-321457">
              <a:buSzPct val="75000"/>
              <a:buFontTx/>
              <a:buChar char="•"/>
            </a:pPr>
            <a:r>
              <a:rPr lang="en-US" dirty="0"/>
              <a:t>The answer is far bigger than the </a:t>
            </a:r>
            <a:r>
              <a:rPr lang="en-US" dirty="0" smtClean="0"/>
              <a:t>question</a:t>
            </a:r>
          </a:p>
          <a:p>
            <a:pPr marL="800100" lvl="2" indent="0">
              <a:buSzPct val="75000"/>
              <a:buNone/>
            </a:pPr>
            <a:r>
              <a:rPr lang="en-US" b="1" dirty="0" smtClean="0">
                <a:solidFill>
                  <a:srgbClr val="FF0000"/>
                </a:solidFill>
              </a:rPr>
              <a:t>	Just ask the right DNS question!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776499"/>
      </p:ext>
    </p:extLst>
  </p:cSld>
  <p:clrMapOvr>
    <a:masterClrMapping/>
  </p:clrMapOvr>
  <p:transition xmlns:p14="http://schemas.microsoft.com/office/powerpoint/2010/main"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7603" y="4617143"/>
            <a:ext cx="3340100" cy="2146300"/>
          </a:xfrm>
          <a:prstGeom prst="rect">
            <a:avLst/>
          </a:prstGeom>
        </p:spPr>
      </p:pic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669727" y="199802"/>
            <a:ext cx="7803431" cy="1491258"/>
          </a:xfrm>
        </p:spPr>
        <p:txBody>
          <a:bodyPr/>
          <a:lstStyle/>
          <a:p>
            <a:r>
              <a:rPr lang="en-US" dirty="0" smtClean="0"/>
              <a:t>DNS and DDOS</a:t>
            </a:r>
            <a:endParaRPr lang="en-US" dirty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9727" y="1821657"/>
            <a:ext cx="7803431" cy="4419079"/>
          </a:xfrm>
        </p:spPr>
        <p:txBody>
          <a:bodyPr>
            <a:normAutofit fontScale="92500" lnSpcReduction="20000"/>
          </a:bodyPr>
          <a:lstStyle/>
          <a:p>
            <a:pPr marL="321457" indent="-321457">
              <a:buSzPct val="75000"/>
              <a:buFontTx/>
              <a:buChar char="•"/>
            </a:pPr>
            <a:r>
              <a:rPr lang="en-US" dirty="0" smtClean="0"/>
              <a:t>DNS DDOS </a:t>
            </a:r>
            <a:r>
              <a:rPr lang="en-US" dirty="0"/>
              <a:t>attacks are now very </a:t>
            </a:r>
            <a:r>
              <a:rPr lang="en-US" dirty="0" smtClean="0"/>
              <a:t>commonplace on today’s Internet</a:t>
            </a:r>
            <a:endParaRPr lang="en-US" dirty="0"/>
          </a:p>
          <a:p>
            <a:pPr marL="321457" indent="-321457">
              <a:buSzPct val="75000"/>
              <a:buFontTx/>
              <a:buChar char="•"/>
            </a:pPr>
            <a:r>
              <a:rPr lang="en-US" dirty="0"/>
              <a:t>They can </a:t>
            </a:r>
            <a:r>
              <a:rPr lang="en-US" dirty="0" smtClean="0"/>
              <a:t>(and do) operate </a:t>
            </a:r>
            <a:r>
              <a:rPr lang="en-US" dirty="0"/>
              <a:t>at </a:t>
            </a:r>
            <a:r>
              <a:rPr lang="en-US" dirty="0" smtClean="0"/>
              <a:t>sustained gigabit speeds</a:t>
            </a:r>
          </a:p>
          <a:p>
            <a:pPr marL="321457" indent="-321457">
              <a:buSzPct val="75000"/>
              <a:buFontTx/>
              <a:buChar char="•"/>
            </a:pPr>
            <a:r>
              <a:rPr lang="en-US" dirty="0" smtClean="0"/>
              <a:t>They can use </a:t>
            </a:r>
            <a:r>
              <a:rPr lang="en-US" dirty="0" smtClean="0"/>
              <a:t>corrupted </a:t>
            </a:r>
            <a:r>
              <a:rPr lang="en-US" dirty="0" smtClean="0"/>
              <a:t>intermediaries to broaden the attack surface and further increase the query intensity</a:t>
            </a:r>
          </a:p>
          <a:p>
            <a:pPr marL="321457" indent="-321457">
              <a:buSzPct val="75000"/>
              <a:buFontTx/>
              <a:buChar char="•"/>
            </a:pPr>
            <a:r>
              <a:rPr lang="en-US" dirty="0" smtClean="0"/>
              <a:t>And </a:t>
            </a:r>
            <a:r>
              <a:rPr lang="en-US" dirty="0"/>
              <a:t>efforts to mitigate </a:t>
            </a:r>
            <a:r>
              <a:rPr lang="en-US" dirty="0" smtClean="0"/>
              <a:t>at the server tend to degrade the quality of the DNS service, as well as affecting the victim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576471"/>
      </p:ext>
    </p:extLst>
  </p:cSld>
  <p:clrMapOvr>
    <a:masterClrMapping/>
  </p:clrMapOvr>
  <p:transition xmlns:p14="http://schemas.microsoft.com/office/powerpoint/2010/main"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 Queries and Responses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d</a:t>
            </a:r>
            <a:r>
              <a:rPr lang="en-US" dirty="0" smtClean="0"/>
              <a:t>ig </a:t>
            </a:r>
            <a:r>
              <a:rPr lang="en-US" b="1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</a:t>
            </a:r>
            <a:r>
              <a:rPr lang="en-US" dirty="0" err="1" smtClean="0"/>
              <a:t>isc.org</a:t>
            </a:r>
            <a:r>
              <a:rPr lang="en-US" dirty="0" smtClean="0"/>
              <a:t>  - query size = 36 bytes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149.20.64.69 – response size = 52 bytes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Conventional DNS queries and answers tend to be relatively poor attack amplifiers – in general the answer is not all that much larger than the question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But there are particular questions that generate more impressive answers…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5522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DNS ANY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</a:t>
            </a:r>
            <a:r>
              <a:rPr lang="en-US" dirty="0" smtClean="0"/>
              <a:t>ig </a:t>
            </a:r>
            <a:r>
              <a:rPr lang="en-US" b="1" dirty="0" smtClean="0">
                <a:solidFill>
                  <a:srgbClr val="FF0000"/>
                </a:solidFill>
              </a:rPr>
              <a:t>ANY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 err="1" smtClean="0"/>
              <a:t>sc.org</a:t>
            </a:r>
            <a:r>
              <a:rPr lang="en-US" dirty="0" smtClean="0"/>
              <a:t> – query size = 36 bytes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response size </a:t>
            </a:r>
            <a:r>
              <a:rPr lang="en-US" dirty="0"/>
              <a:t>=</a:t>
            </a:r>
            <a:r>
              <a:rPr lang="en-US" dirty="0" smtClean="0"/>
              <a:t> </a:t>
            </a:r>
            <a:r>
              <a:rPr lang="en-US" dirty="0" smtClean="0"/>
              <a:t>3,587 </a:t>
            </a:r>
            <a:r>
              <a:rPr lang="en-US" dirty="0" smtClean="0"/>
              <a:t>bytes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That’s more like it! In this case the response is 100x larger than the query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6668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 the ANY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Modify the resolver not to respond to ANY queries in a meaningful way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372" y="2880898"/>
            <a:ext cx="7540746" cy="35394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>
                <a:latin typeface="Lucida Console"/>
                <a:cs typeface="Lucida Console"/>
              </a:rPr>
              <a:t>$ </a:t>
            </a:r>
            <a:r>
              <a:rPr lang="de-DE" sz="1400" dirty="0" err="1">
                <a:latin typeface="Lucida Console"/>
                <a:cs typeface="Lucida Console"/>
              </a:rPr>
              <a:t>dig</a:t>
            </a:r>
            <a:r>
              <a:rPr lang="de-DE" sz="1400" dirty="0">
                <a:latin typeface="Lucida Console"/>
                <a:cs typeface="Lucida Console"/>
              </a:rPr>
              <a:t> ANY </a:t>
            </a:r>
            <a:r>
              <a:rPr lang="de-DE" sz="1400" dirty="0" err="1">
                <a:latin typeface="Lucida Console"/>
                <a:cs typeface="Lucida Console"/>
              </a:rPr>
              <a:t>isc.org</a:t>
            </a:r>
            <a:r>
              <a:rPr lang="de-DE" sz="1400" dirty="0">
                <a:latin typeface="Lucida Console"/>
                <a:cs typeface="Lucida Console"/>
              </a:rPr>
              <a:t> @8.8.8.8</a:t>
            </a:r>
          </a:p>
          <a:p>
            <a:endParaRPr lang="de-DE" sz="1400" dirty="0">
              <a:latin typeface="Lucida Console"/>
              <a:cs typeface="Lucida Console"/>
            </a:endParaRPr>
          </a:p>
          <a:p>
            <a:r>
              <a:rPr lang="de-DE" sz="1400" dirty="0">
                <a:latin typeface="Lucida Console"/>
                <a:cs typeface="Lucida Console"/>
              </a:rPr>
              <a:t>; &lt;&lt;&gt;&gt; </a:t>
            </a:r>
            <a:r>
              <a:rPr lang="de-DE" sz="1400" dirty="0" err="1">
                <a:latin typeface="Lucida Console"/>
                <a:cs typeface="Lucida Console"/>
              </a:rPr>
              <a:t>DiG</a:t>
            </a:r>
            <a:r>
              <a:rPr lang="de-DE" sz="1400" dirty="0">
                <a:latin typeface="Lucida Console"/>
                <a:cs typeface="Lucida Console"/>
              </a:rPr>
              <a:t> 9.8.3-P1 &lt;&lt;&gt;&gt; ANY </a:t>
            </a:r>
            <a:r>
              <a:rPr lang="de-DE" sz="1400" dirty="0" err="1">
                <a:latin typeface="Lucida Console"/>
                <a:cs typeface="Lucida Console"/>
              </a:rPr>
              <a:t>isc.org</a:t>
            </a:r>
            <a:r>
              <a:rPr lang="de-DE" sz="1400" dirty="0">
                <a:latin typeface="Lucida Console"/>
                <a:cs typeface="Lucida Console"/>
              </a:rPr>
              <a:t> @8.8.8.8</a:t>
            </a:r>
          </a:p>
          <a:p>
            <a:r>
              <a:rPr lang="de-DE" sz="1400" dirty="0">
                <a:latin typeface="Lucida Console"/>
                <a:cs typeface="Lucida Console"/>
              </a:rPr>
              <a:t>;; global </a:t>
            </a:r>
            <a:r>
              <a:rPr lang="de-DE" sz="1400" dirty="0" err="1">
                <a:latin typeface="Lucida Console"/>
                <a:cs typeface="Lucida Console"/>
              </a:rPr>
              <a:t>options</a:t>
            </a:r>
            <a:r>
              <a:rPr lang="de-DE" sz="1400" dirty="0">
                <a:latin typeface="Lucida Console"/>
                <a:cs typeface="Lucida Console"/>
              </a:rPr>
              <a:t>: +</a:t>
            </a:r>
            <a:r>
              <a:rPr lang="de-DE" sz="1400" dirty="0" err="1">
                <a:latin typeface="Lucida Console"/>
                <a:cs typeface="Lucida Console"/>
              </a:rPr>
              <a:t>cmd</a:t>
            </a:r>
            <a:endParaRPr lang="de-DE" sz="1400" dirty="0">
              <a:latin typeface="Lucida Console"/>
              <a:cs typeface="Lucida Console"/>
            </a:endParaRPr>
          </a:p>
          <a:p>
            <a:r>
              <a:rPr lang="de-DE" sz="1400" dirty="0">
                <a:latin typeface="Lucida Console"/>
                <a:cs typeface="Lucida Console"/>
              </a:rPr>
              <a:t>;; </a:t>
            </a:r>
            <a:r>
              <a:rPr lang="de-DE" sz="1400" dirty="0" err="1">
                <a:latin typeface="Lucida Console"/>
                <a:cs typeface="Lucida Console"/>
              </a:rPr>
              <a:t>Got</a:t>
            </a:r>
            <a:r>
              <a:rPr lang="de-DE" sz="1400" dirty="0">
                <a:latin typeface="Lucida Console"/>
                <a:cs typeface="Lucida Console"/>
              </a:rPr>
              <a:t> </a:t>
            </a:r>
            <a:r>
              <a:rPr lang="de-DE" sz="1400" dirty="0" err="1">
                <a:latin typeface="Lucida Console"/>
                <a:cs typeface="Lucida Console"/>
              </a:rPr>
              <a:t>answer</a:t>
            </a:r>
            <a:r>
              <a:rPr lang="de-DE" sz="1400" dirty="0">
                <a:latin typeface="Lucida Console"/>
                <a:cs typeface="Lucida Console"/>
              </a:rPr>
              <a:t>:</a:t>
            </a:r>
          </a:p>
          <a:p>
            <a:r>
              <a:rPr lang="de-DE" sz="1400" dirty="0">
                <a:latin typeface="Lucida Console"/>
                <a:cs typeface="Lucida Console"/>
              </a:rPr>
              <a:t>;; -&gt;&gt;HEADER&lt;&lt;- </a:t>
            </a:r>
            <a:r>
              <a:rPr lang="de-DE" sz="1400" dirty="0" err="1">
                <a:latin typeface="Lucida Console"/>
                <a:cs typeface="Lucida Console"/>
              </a:rPr>
              <a:t>opcode</a:t>
            </a:r>
            <a:r>
              <a:rPr lang="de-DE" sz="1400" dirty="0">
                <a:latin typeface="Lucida Console"/>
                <a:cs typeface="Lucida Console"/>
              </a:rPr>
              <a:t>: QUERY, </a:t>
            </a:r>
            <a:r>
              <a:rPr lang="de-DE" sz="1400" dirty="0" err="1">
                <a:latin typeface="Lucida Console"/>
                <a:cs typeface="Lucida Console"/>
              </a:rPr>
              <a:t>status</a:t>
            </a:r>
            <a:r>
              <a:rPr lang="de-DE" sz="1400" dirty="0">
                <a:latin typeface="Lucida Console"/>
                <a:cs typeface="Lucida Console"/>
              </a:rPr>
              <a:t>: SERVFAIL, </a:t>
            </a:r>
            <a:r>
              <a:rPr lang="de-DE" sz="1400" dirty="0" err="1">
                <a:latin typeface="Lucida Console"/>
                <a:cs typeface="Lucida Console"/>
              </a:rPr>
              <a:t>id</a:t>
            </a:r>
            <a:r>
              <a:rPr lang="de-DE" sz="1400" dirty="0">
                <a:latin typeface="Lucida Console"/>
                <a:cs typeface="Lucida Console"/>
              </a:rPr>
              <a:t>: 6696</a:t>
            </a:r>
          </a:p>
          <a:p>
            <a:r>
              <a:rPr lang="de-DE" sz="1400" dirty="0">
                <a:latin typeface="Lucida Console"/>
                <a:cs typeface="Lucida Console"/>
              </a:rPr>
              <a:t>;; </a:t>
            </a:r>
            <a:r>
              <a:rPr lang="de-DE" sz="1400" dirty="0" err="1">
                <a:latin typeface="Lucida Console"/>
                <a:cs typeface="Lucida Console"/>
              </a:rPr>
              <a:t>flags</a:t>
            </a:r>
            <a:r>
              <a:rPr lang="de-DE" sz="1400" dirty="0">
                <a:latin typeface="Lucida Console"/>
                <a:cs typeface="Lucida Console"/>
              </a:rPr>
              <a:t>: </a:t>
            </a:r>
            <a:r>
              <a:rPr lang="de-DE" sz="1400" dirty="0" err="1">
                <a:latin typeface="Lucida Console"/>
                <a:cs typeface="Lucida Console"/>
              </a:rPr>
              <a:t>qr</a:t>
            </a:r>
            <a:r>
              <a:rPr lang="de-DE" sz="1400" dirty="0">
                <a:latin typeface="Lucida Console"/>
                <a:cs typeface="Lucida Console"/>
              </a:rPr>
              <a:t> </a:t>
            </a:r>
            <a:r>
              <a:rPr lang="de-DE" sz="1400" dirty="0" err="1">
                <a:latin typeface="Lucida Console"/>
                <a:cs typeface="Lucida Console"/>
              </a:rPr>
              <a:t>rd</a:t>
            </a:r>
            <a:r>
              <a:rPr lang="de-DE" sz="1400" dirty="0">
                <a:latin typeface="Lucida Console"/>
                <a:cs typeface="Lucida Console"/>
              </a:rPr>
              <a:t> </a:t>
            </a:r>
            <a:r>
              <a:rPr lang="de-DE" sz="1400" dirty="0" err="1">
                <a:latin typeface="Lucida Console"/>
                <a:cs typeface="Lucida Console"/>
              </a:rPr>
              <a:t>ra</a:t>
            </a:r>
            <a:r>
              <a:rPr lang="de-DE" sz="1400" dirty="0">
                <a:latin typeface="Lucida Console"/>
                <a:cs typeface="Lucida Console"/>
              </a:rPr>
              <a:t>; QUERY: 1, ANSWER: 0, AUTHORITY: 0, ADDITIONAL: 0</a:t>
            </a:r>
          </a:p>
          <a:p>
            <a:endParaRPr lang="de-DE" sz="1400" dirty="0">
              <a:latin typeface="Lucida Console"/>
              <a:cs typeface="Lucida Console"/>
            </a:endParaRPr>
          </a:p>
          <a:p>
            <a:r>
              <a:rPr lang="de-DE" sz="1400" dirty="0">
                <a:latin typeface="Lucida Console"/>
                <a:cs typeface="Lucida Console"/>
              </a:rPr>
              <a:t>;; QUESTION SECTION:</a:t>
            </a:r>
          </a:p>
          <a:p>
            <a:r>
              <a:rPr lang="de-DE" sz="1400" dirty="0">
                <a:latin typeface="Lucida Console"/>
                <a:cs typeface="Lucida Console"/>
              </a:rPr>
              <a:t>;</a:t>
            </a:r>
            <a:r>
              <a:rPr lang="de-DE" sz="1400" dirty="0" err="1">
                <a:latin typeface="Lucida Console"/>
                <a:cs typeface="Lucida Console"/>
              </a:rPr>
              <a:t>isc.org</a:t>
            </a:r>
            <a:r>
              <a:rPr lang="de-DE" sz="1400" dirty="0">
                <a:latin typeface="Lucida Console"/>
                <a:cs typeface="Lucida Console"/>
              </a:rPr>
              <a:t>.			IN	ANY</a:t>
            </a:r>
          </a:p>
          <a:p>
            <a:endParaRPr lang="de-DE" sz="1400" dirty="0">
              <a:latin typeface="Lucida Console"/>
              <a:cs typeface="Lucida Console"/>
            </a:endParaRPr>
          </a:p>
          <a:p>
            <a:r>
              <a:rPr lang="de-DE" sz="1400" dirty="0">
                <a:latin typeface="Lucida Console"/>
                <a:cs typeface="Lucida Console"/>
              </a:rPr>
              <a:t>;; Query time: 632 </a:t>
            </a:r>
            <a:r>
              <a:rPr lang="de-DE" sz="1400" dirty="0" err="1">
                <a:latin typeface="Lucida Console"/>
                <a:cs typeface="Lucida Console"/>
              </a:rPr>
              <a:t>msec</a:t>
            </a:r>
            <a:endParaRPr lang="de-DE" sz="1400" dirty="0">
              <a:latin typeface="Lucida Console"/>
              <a:cs typeface="Lucida Console"/>
            </a:endParaRPr>
          </a:p>
          <a:p>
            <a:r>
              <a:rPr lang="de-DE" sz="1400" dirty="0">
                <a:latin typeface="Lucida Console"/>
                <a:cs typeface="Lucida Console"/>
              </a:rPr>
              <a:t>;; SERVER: 8.8.8.8#53(8.8.8.8)</a:t>
            </a:r>
          </a:p>
          <a:p>
            <a:r>
              <a:rPr lang="de-DE" sz="1400" dirty="0">
                <a:latin typeface="Lucida Console"/>
                <a:cs typeface="Lucida Console"/>
              </a:rPr>
              <a:t>;; WHEN: Sun Feb 16 09:42:48 2014</a:t>
            </a:r>
          </a:p>
          <a:p>
            <a:r>
              <a:rPr lang="da-DK" sz="1400" dirty="0">
                <a:latin typeface="Lucida Console"/>
                <a:cs typeface="Lucida Console"/>
              </a:rPr>
              <a:t>;; MSG SIZE  </a:t>
            </a:r>
            <a:r>
              <a:rPr lang="da-DK" sz="1400" dirty="0" err="1">
                <a:latin typeface="Lucida Console"/>
                <a:cs typeface="Lucida Console"/>
              </a:rPr>
              <a:t>rcvd</a:t>
            </a:r>
            <a:r>
              <a:rPr lang="da-DK" sz="1400" dirty="0">
                <a:latin typeface="Lucida Console"/>
                <a:cs typeface="Lucida Console"/>
              </a:rPr>
              <a:t>: 25</a:t>
            </a:r>
          </a:p>
          <a:p>
            <a:endParaRPr lang="en-US" sz="1400" dirty="0">
              <a:latin typeface="Lucida Console"/>
              <a:cs typeface="Lucida Console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3845267" y="3840256"/>
            <a:ext cx="2261443" cy="622484"/>
          </a:xfrm>
          <a:custGeom>
            <a:avLst/>
            <a:gdLst>
              <a:gd name="connsiteX0" fmla="*/ 1924891 w 2261443"/>
              <a:gd name="connsiteY0" fmla="*/ 160036 h 622484"/>
              <a:gd name="connsiteX1" fmla="*/ 1294874 w 2261443"/>
              <a:gd name="connsiteY1" fmla="*/ 24 h 622484"/>
              <a:gd name="connsiteX2" fmla="*/ 174843 w 2261443"/>
              <a:gd name="connsiteY2" fmla="*/ 150035 h 622484"/>
              <a:gd name="connsiteX3" fmla="*/ 84840 w 2261443"/>
              <a:gd name="connsiteY3" fmla="*/ 410054 h 622484"/>
              <a:gd name="connsiteX4" fmla="*/ 984865 w 2261443"/>
              <a:gd name="connsiteY4" fmla="*/ 620069 h 622484"/>
              <a:gd name="connsiteX5" fmla="*/ 2214899 w 2261443"/>
              <a:gd name="connsiteY5" fmla="*/ 490060 h 622484"/>
              <a:gd name="connsiteX6" fmla="*/ 1884890 w 2261443"/>
              <a:gd name="connsiteY6" fmla="*/ 10025 h 622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61443" h="622484">
                <a:moveTo>
                  <a:pt x="1924891" y="160036"/>
                </a:moveTo>
                <a:cubicBezTo>
                  <a:pt x="1755720" y="80863"/>
                  <a:pt x="1586549" y="1691"/>
                  <a:pt x="1294874" y="24"/>
                </a:cubicBezTo>
                <a:cubicBezTo>
                  <a:pt x="1003199" y="-1643"/>
                  <a:pt x="376515" y="81697"/>
                  <a:pt x="174843" y="150035"/>
                </a:cubicBezTo>
                <a:cubicBezTo>
                  <a:pt x="-26829" y="218373"/>
                  <a:pt x="-50164" y="331715"/>
                  <a:pt x="84840" y="410054"/>
                </a:cubicBezTo>
                <a:cubicBezTo>
                  <a:pt x="219844" y="488393"/>
                  <a:pt x="629855" y="606735"/>
                  <a:pt x="984865" y="620069"/>
                </a:cubicBezTo>
                <a:cubicBezTo>
                  <a:pt x="1339875" y="633403"/>
                  <a:pt x="2064895" y="591734"/>
                  <a:pt x="2214899" y="490060"/>
                </a:cubicBezTo>
                <a:cubicBezTo>
                  <a:pt x="2364903" y="388386"/>
                  <a:pt x="2124896" y="199205"/>
                  <a:pt x="1884890" y="10025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589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DNSSEC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With DNSSEC, if the client requests DNSSEC information, then the additional records in the response contain crypto </a:t>
            </a:r>
            <a:r>
              <a:rPr lang="en-US" dirty="0" smtClean="0"/>
              <a:t>values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These </a:t>
            </a:r>
            <a:r>
              <a:rPr lang="en-US" dirty="0" smtClean="0"/>
              <a:t>crypto records can be quite large…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dig </a:t>
            </a:r>
            <a:r>
              <a:rPr lang="en-US" b="1" dirty="0">
                <a:solidFill>
                  <a:srgbClr val="FF0000"/>
                </a:solidFill>
              </a:rPr>
              <a:t>+</a:t>
            </a:r>
            <a:r>
              <a:rPr lang="en-US" b="1" dirty="0" err="1">
                <a:solidFill>
                  <a:srgbClr val="FF0000"/>
                </a:solidFill>
              </a:rPr>
              <a:t>dnssec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</a:t>
            </a:r>
            <a:r>
              <a:rPr lang="en-US" dirty="0" err="1"/>
              <a:t>isc.org</a:t>
            </a:r>
            <a:r>
              <a:rPr lang="en-US" dirty="0"/>
              <a:t> – </a:t>
            </a:r>
            <a:r>
              <a:rPr lang="en-US" dirty="0" smtClean="0"/>
              <a:t>query = 36 </a:t>
            </a:r>
            <a:r>
              <a:rPr lang="en-US" dirty="0"/>
              <a:t>bytes</a:t>
            </a:r>
          </a:p>
          <a:p>
            <a:pPr marL="0" indent="0">
              <a:buNone/>
            </a:pPr>
            <a:r>
              <a:rPr lang="en-US" dirty="0"/>
              <a:t>	149.20.64.69 – </a:t>
            </a:r>
            <a:r>
              <a:rPr lang="en-US" dirty="0" smtClean="0"/>
              <a:t>response = </a:t>
            </a:r>
            <a:r>
              <a:rPr lang="en-US" dirty="0" smtClean="0"/>
              <a:t>1,619 </a:t>
            </a:r>
            <a:r>
              <a:rPr lang="en-US" dirty="0" smtClean="0"/>
              <a:t>bytes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That</a:t>
            </a:r>
            <a:r>
              <a:rPr lang="fr-FR" dirty="0" smtClean="0"/>
              <a:t>’</a:t>
            </a:r>
            <a:r>
              <a:rPr lang="en-US" dirty="0" smtClean="0"/>
              <a:t>s an additional 1,567 bytes of crypto payload that has been provided by DNSSEC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2739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 DNSSEC DNS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Stop serving DNSSEC-signed zones</a:t>
            </a:r>
          </a:p>
          <a:p>
            <a:r>
              <a:rPr lang="en-US" dirty="0" smtClean="0"/>
              <a:t>And/or configure resolvers to turn off the DNSSEC-OK EDNS0 flag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But resolver-level query blocking defeats the entire purpose of </a:t>
            </a:r>
            <a:r>
              <a:rPr lang="en-US" dirty="0" smtClean="0"/>
              <a:t>DNSSEC!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So </a:t>
            </a:r>
            <a:r>
              <a:rPr lang="en-US" dirty="0" smtClean="0"/>
              <a:t>we need to look to other measures to mitigate this vulnerability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7820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responses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Drop “excessive” queries at the resolver</a:t>
            </a:r>
          </a:p>
          <a:p>
            <a:pPr lvl="1"/>
            <a:r>
              <a:rPr lang="en-US" dirty="0" smtClean="0"/>
              <a:t>collateral damage to the server and the served names</a:t>
            </a:r>
          </a:p>
          <a:p>
            <a:pPr lvl="1"/>
            <a:r>
              <a:rPr lang="en-US" dirty="0" smtClean="0"/>
              <a:t>can lead to cache poisoning attacks</a:t>
            </a:r>
          </a:p>
          <a:p>
            <a:pPr marL="0" indent="0">
              <a:buNone/>
            </a:pPr>
            <a:r>
              <a:rPr lang="en-US" dirty="0" smtClean="0"/>
              <a:t>Drop EDNS0 and revert to original DNS </a:t>
            </a:r>
            <a:r>
              <a:rPr lang="en-US" dirty="0" err="1" smtClean="0"/>
              <a:t>behaviour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No DNS UDP responses over 512 bytes</a:t>
            </a:r>
          </a:p>
          <a:p>
            <a:pPr marL="457200" lvl="1" indent="0">
              <a:buNone/>
            </a:pPr>
            <a:r>
              <a:rPr lang="en-US" dirty="0" smtClean="0"/>
              <a:t>Requestor directed to use TCP instead</a:t>
            </a:r>
          </a:p>
          <a:p>
            <a:pPr lvl="1"/>
            <a:r>
              <a:rPr lang="en-US" dirty="0" smtClean="0"/>
              <a:t>Poor DNS resolution performance for all clients</a:t>
            </a:r>
          </a:p>
          <a:p>
            <a:pPr lvl="1"/>
            <a:r>
              <a:rPr lang="en-US" dirty="0" smtClean="0"/>
              <a:t>Can </a:t>
            </a:r>
            <a:r>
              <a:rPr lang="en-US" dirty="0" smtClean="0"/>
              <a:t>lead to server overload though increased TCP load</a:t>
            </a:r>
          </a:p>
          <a:p>
            <a:pPr marL="0" indent="0">
              <a:buNone/>
            </a:pPr>
            <a:r>
              <a:rPr lang="en-US" dirty="0"/>
              <a:t>M</a:t>
            </a:r>
            <a:r>
              <a:rPr lang="en-US" dirty="0" smtClean="0"/>
              <a:t>aybe we can combine the two approaches</a:t>
            </a:r>
          </a:p>
        </p:txBody>
      </p:sp>
    </p:spTree>
    <p:extLst>
      <p:ext uri="{BB962C8B-B14F-4D97-AF65-F5344CB8AC3E}">
        <p14:creationId xmlns:p14="http://schemas.microsoft.com/office/powerpoint/2010/main" val="8529876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 Response Rate </a:t>
            </a:r>
            <a:r>
              <a:rPr lang="en-US" dirty="0" smtClean="0"/>
              <a:t>Limiting (RRL)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93045" cy="5018159"/>
          </a:xfrm>
        </p:spPr>
        <p:txBody>
          <a:bodyPr>
            <a:normAutofit/>
          </a:bodyPr>
          <a:lstStyle/>
          <a:p>
            <a:r>
              <a:rPr lang="en-US" dirty="0" smtClean="0"/>
              <a:t>Set </a:t>
            </a:r>
            <a:r>
              <a:rPr lang="en-US" dirty="0"/>
              <a:t>a maximum rate that </a:t>
            </a:r>
            <a:r>
              <a:rPr lang="en-US" dirty="0" smtClean="0"/>
              <a:t>any </a:t>
            </a:r>
            <a:r>
              <a:rPr lang="en-US" dirty="0"/>
              <a:t>requestor will be told the same answer </a:t>
            </a:r>
            <a:endParaRPr lang="en-US" dirty="0" smtClean="0"/>
          </a:p>
          <a:p>
            <a:pPr marL="914400" lvl="2" indent="0">
              <a:buNone/>
            </a:pPr>
            <a:r>
              <a:rPr lang="en-US" dirty="0" smtClean="0"/>
              <a:t>note: this is not about the query – its about the response!</a:t>
            </a:r>
            <a:endParaRPr lang="en-US" dirty="0"/>
          </a:p>
          <a:p>
            <a:r>
              <a:rPr lang="en-US" dirty="0"/>
              <a:t>Above this threshold either drop the query, or respond with the query and the truncated </a:t>
            </a:r>
            <a:r>
              <a:rPr lang="en-US" dirty="0" smtClean="0"/>
              <a:t>bit (TC) set ON</a:t>
            </a:r>
            <a:endParaRPr lang="en-US" dirty="0"/>
          </a:p>
          <a:p>
            <a:pPr lvl="1"/>
            <a:r>
              <a:rPr lang="en-US" dirty="0"/>
              <a:t>The ratio of </a:t>
            </a:r>
            <a:r>
              <a:rPr lang="en-US" dirty="0" smtClean="0"/>
              <a:t>candidate queries to TC </a:t>
            </a:r>
            <a:r>
              <a:rPr lang="en-US" dirty="0"/>
              <a:t>responses is termed the “SLIP ratio</a:t>
            </a:r>
            <a:r>
              <a:rPr lang="en-US" dirty="0" smtClean="0"/>
              <a:t>”</a:t>
            </a:r>
          </a:p>
          <a:p>
            <a:pPr lvl="2"/>
            <a:r>
              <a:rPr lang="en-US" sz="2000" dirty="0" smtClean="0"/>
              <a:t>Some folk say SLIP=2 is enough</a:t>
            </a:r>
          </a:p>
          <a:p>
            <a:pPr lvl="2"/>
            <a:r>
              <a:rPr lang="en-US" sz="2000" dirty="0" smtClean="0"/>
              <a:t>Others seem to prefer SLIP=1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2712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will not eliminate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As the attacker can broaden the attack plane across a large set of open recursive resolvers and not overload any single resolver to trigger its local RRL response</a:t>
            </a:r>
          </a:p>
          <a:p>
            <a:pPr lvl="1"/>
            <a:r>
              <a:rPr lang="en-US" dirty="0" smtClean="0"/>
              <a:t>And there are some ~</a:t>
            </a:r>
            <a:r>
              <a:rPr lang="en-US" dirty="0" smtClean="0"/>
              <a:t>30M </a:t>
            </a:r>
            <a:r>
              <a:rPr lang="en-US" dirty="0" smtClean="0"/>
              <a:t>such open resolvers 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err="1" smtClean="0"/>
              <a:t>openresolverproject.org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But it does increase the effort required to mount an attack based on DNS reflection, due to the added need to distribute the attack profile over a large set of </a:t>
            </a:r>
            <a:r>
              <a:rPr lang="en-US" dirty="0" smtClean="0"/>
              <a:t>resolvers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29566" y="6126163"/>
            <a:ext cx="817240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Attackers tend to exert no more effort than is strictly necessary to achieve the desired outcome, so increasing the effort needed to use the DNS to mount a reflection</a:t>
            </a:r>
            <a:r>
              <a:rPr lang="en-US" sz="1400" dirty="0"/>
              <a:t> </a:t>
            </a:r>
            <a:r>
              <a:rPr lang="en-US" sz="1400" dirty="0" smtClean="0"/>
              <a:t>attack may well shift attention to other vulnerabilities, such as NTP</a:t>
            </a:r>
          </a:p>
        </p:txBody>
      </p:sp>
    </p:spTree>
    <p:extLst>
      <p:ext uri="{BB962C8B-B14F-4D97-AF65-F5344CB8AC3E}">
        <p14:creationId xmlns:p14="http://schemas.microsoft.com/office/powerpoint/2010/main" val="1283827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669727" y="285750"/>
            <a:ext cx="7803431" cy="1490142"/>
          </a:xfrm>
        </p:spPr>
        <p:txBody>
          <a:bodyPr/>
          <a:lstStyle/>
          <a:p>
            <a:r>
              <a:rPr lang="en-US" dirty="0"/>
              <a:t>The E</a:t>
            </a:r>
            <a:r>
              <a:rPr lang="en-US" dirty="0" smtClean="0"/>
              <a:t>volution of Evil</a:t>
            </a:r>
            <a:endParaRPr lang="en-U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9727" y="1821657"/>
            <a:ext cx="7803431" cy="4419079"/>
          </a:xfrm>
        </p:spPr>
        <p:txBody>
          <a:bodyPr>
            <a:normAutofit/>
          </a:bodyPr>
          <a:lstStyle/>
          <a:p>
            <a:pPr marL="321457" indent="-321457">
              <a:buSzPct val="75000"/>
              <a:buFontTx/>
              <a:buChar char="•"/>
            </a:pPr>
            <a:r>
              <a:rPr lang="en-US" sz="2800" dirty="0"/>
              <a:t>It used to be that </a:t>
            </a:r>
            <a:r>
              <a:rPr lang="en-US" sz="2800" dirty="0" smtClean="0"/>
              <a:t>they sent </a:t>
            </a:r>
            <a:r>
              <a:rPr lang="en-US" sz="2800" dirty="0"/>
              <a:t>evil packets to </a:t>
            </a:r>
            <a:r>
              <a:rPr lang="en-US" sz="2800" dirty="0" smtClean="0"/>
              <a:t>their </a:t>
            </a:r>
            <a:r>
              <a:rPr lang="en-US" sz="2800" dirty="0"/>
              <a:t>chosen </a:t>
            </a:r>
            <a:r>
              <a:rPr lang="en-US" sz="2800" dirty="0" smtClean="0"/>
              <a:t>victim</a:t>
            </a:r>
          </a:p>
          <a:p>
            <a:pPr marL="400050" lvl="1" indent="0">
              <a:buSzPct val="75000"/>
              <a:buNone/>
            </a:pPr>
            <a:r>
              <a:rPr lang="en-US" sz="1600" dirty="0" smtClean="0"/>
              <a:t>but this exposed the attacker, and limited the damage they could cause</a:t>
            </a:r>
          </a:p>
          <a:p>
            <a:pPr marL="400050" lvl="1" indent="0">
              <a:buSzPct val="75000"/>
              <a:buNone/>
            </a:pPr>
            <a:endParaRPr lang="en-US" sz="1600" dirty="0"/>
          </a:p>
        </p:txBody>
      </p:sp>
      <p:sp>
        <p:nvSpPr>
          <p:cNvPr id="4" name="Freeform 3"/>
          <p:cNvSpPr/>
          <p:nvPr/>
        </p:nvSpPr>
        <p:spPr>
          <a:xfrm>
            <a:off x="1181459" y="4006781"/>
            <a:ext cx="720040" cy="1329117"/>
          </a:xfrm>
          <a:custGeom>
            <a:avLst/>
            <a:gdLst>
              <a:gd name="connsiteX0" fmla="*/ 531656 w 720040"/>
              <a:gd name="connsiteY0" fmla="*/ 0 h 1329117"/>
              <a:gd name="connsiteX1" fmla="*/ 147682 w 720040"/>
              <a:gd name="connsiteY1" fmla="*/ 118136 h 1329117"/>
              <a:gd name="connsiteX2" fmla="*/ 383974 w 720040"/>
              <a:gd name="connsiteY2" fmla="*/ 315028 h 1329117"/>
              <a:gd name="connsiteX3" fmla="*/ 708875 w 720040"/>
              <a:gd name="connsiteY3" fmla="*/ 206737 h 1329117"/>
              <a:gd name="connsiteX4" fmla="*/ 649802 w 720040"/>
              <a:gd name="connsiteY4" fmla="*/ 108291 h 1329117"/>
              <a:gd name="connsiteX5" fmla="*/ 699030 w 720040"/>
              <a:gd name="connsiteY5" fmla="*/ 226426 h 1329117"/>
              <a:gd name="connsiteX6" fmla="*/ 383974 w 720040"/>
              <a:gd name="connsiteY6" fmla="*/ 354406 h 1329117"/>
              <a:gd name="connsiteX7" fmla="*/ 413511 w 720040"/>
              <a:gd name="connsiteY7" fmla="*/ 984461 h 1329117"/>
              <a:gd name="connsiteX8" fmla="*/ 157528 w 720040"/>
              <a:gd name="connsiteY8" fmla="*/ 1329022 h 1329117"/>
              <a:gd name="connsiteX9" fmla="*/ 443047 w 720040"/>
              <a:gd name="connsiteY9" fmla="*/ 954927 h 1329117"/>
              <a:gd name="connsiteX10" fmla="*/ 649802 w 720040"/>
              <a:gd name="connsiteY10" fmla="*/ 1240421 h 1329117"/>
              <a:gd name="connsiteX11" fmla="*/ 443047 w 720040"/>
              <a:gd name="connsiteY11" fmla="*/ 954927 h 1329117"/>
              <a:gd name="connsiteX12" fmla="*/ 374129 w 720040"/>
              <a:gd name="connsiteY12" fmla="*/ 551298 h 1329117"/>
              <a:gd name="connsiteX13" fmla="*/ 630111 w 720040"/>
              <a:gd name="connsiteY13" fmla="*/ 482386 h 1329117"/>
              <a:gd name="connsiteX14" fmla="*/ 324901 w 720040"/>
              <a:gd name="connsiteY14" fmla="*/ 521765 h 1329117"/>
              <a:gd name="connsiteX15" fmla="*/ 236292 w 720040"/>
              <a:gd name="connsiteY15" fmla="*/ 718657 h 1329117"/>
              <a:gd name="connsiteX16" fmla="*/ 49227 w 720040"/>
              <a:gd name="connsiteY16" fmla="*/ 383940 h 1329117"/>
              <a:gd name="connsiteX17" fmla="*/ 0 w 720040"/>
              <a:gd name="connsiteY17" fmla="*/ 433163 h 1329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20040" h="1329117">
                <a:moveTo>
                  <a:pt x="531656" y="0"/>
                </a:moveTo>
                <a:cubicBezTo>
                  <a:pt x="351976" y="32815"/>
                  <a:pt x="172296" y="65631"/>
                  <a:pt x="147682" y="118136"/>
                </a:cubicBezTo>
                <a:cubicBezTo>
                  <a:pt x="123068" y="170641"/>
                  <a:pt x="290442" y="300261"/>
                  <a:pt x="383974" y="315028"/>
                </a:cubicBezTo>
                <a:cubicBezTo>
                  <a:pt x="477506" y="329795"/>
                  <a:pt x="664570" y="241193"/>
                  <a:pt x="708875" y="206737"/>
                </a:cubicBezTo>
                <a:cubicBezTo>
                  <a:pt x="753180" y="172281"/>
                  <a:pt x="651443" y="105010"/>
                  <a:pt x="649802" y="108291"/>
                </a:cubicBezTo>
                <a:cubicBezTo>
                  <a:pt x="648161" y="111573"/>
                  <a:pt x="743335" y="185407"/>
                  <a:pt x="699030" y="226426"/>
                </a:cubicBezTo>
                <a:cubicBezTo>
                  <a:pt x="654725" y="267445"/>
                  <a:pt x="431560" y="228067"/>
                  <a:pt x="383974" y="354406"/>
                </a:cubicBezTo>
                <a:cubicBezTo>
                  <a:pt x="336387" y="480745"/>
                  <a:pt x="451252" y="822025"/>
                  <a:pt x="413511" y="984461"/>
                </a:cubicBezTo>
                <a:cubicBezTo>
                  <a:pt x="375770" y="1146897"/>
                  <a:pt x="152605" y="1333944"/>
                  <a:pt x="157528" y="1329022"/>
                </a:cubicBezTo>
                <a:cubicBezTo>
                  <a:pt x="162451" y="1324100"/>
                  <a:pt x="361001" y="969694"/>
                  <a:pt x="443047" y="954927"/>
                </a:cubicBezTo>
                <a:cubicBezTo>
                  <a:pt x="525093" y="940160"/>
                  <a:pt x="649802" y="1240421"/>
                  <a:pt x="649802" y="1240421"/>
                </a:cubicBezTo>
                <a:cubicBezTo>
                  <a:pt x="649802" y="1240421"/>
                  <a:pt x="488992" y="1069781"/>
                  <a:pt x="443047" y="954927"/>
                </a:cubicBezTo>
                <a:cubicBezTo>
                  <a:pt x="397102" y="840073"/>
                  <a:pt x="342952" y="630055"/>
                  <a:pt x="374129" y="551298"/>
                </a:cubicBezTo>
                <a:cubicBezTo>
                  <a:pt x="405306" y="472541"/>
                  <a:pt x="638316" y="487308"/>
                  <a:pt x="630111" y="482386"/>
                </a:cubicBezTo>
                <a:cubicBezTo>
                  <a:pt x="621906" y="477464"/>
                  <a:pt x="390537" y="482387"/>
                  <a:pt x="324901" y="521765"/>
                </a:cubicBezTo>
                <a:cubicBezTo>
                  <a:pt x="259265" y="561143"/>
                  <a:pt x="282238" y="741628"/>
                  <a:pt x="236292" y="718657"/>
                </a:cubicBezTo>
                <a:cubicBezTo>
                  <a:pt x="190346" y="695686"/>
                  <a:pt x="88609" y="431522"/>
                  <a:pt x="49227" y="383940"/>
                </a:cubicBezTo>
                <a:cubicBezTo>
                  <a:pt x="9845" y="336358"/>
                  <a:pt x="4922" y="384760"/>
                  <a:pt x="0" y="433163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1308606" y="3816315"/>
            <a:ext cx="138681" cy="200311"/>
          </a:xfrm>
          <a:custGeom>
            <a:avLst/>
            <a:gdLst>
              <a:gd name="connsiteX0" fmla="*/ 59917 w 138681"/>
              <a:gd name="connsiteY0" fmla="*/ 200311 h 200311"/>
              <a:gd name="connsiteX1" fmla="*/ 844 w 138681"/>
              <a:gd name="connsiteY1" fmla="*/ 3419 h 200311"/>
              <a:gd name="connsiteX2" fmla="*/ 99299 w 138681"/>
              <a:gd name="connsiteY2" fmla="*/ 82176 h 200311"/>
              <a:gd name="connsiteX3" fmla="*/ 138681 w 138681"/>
              <a:gd name="connsiteY3" fmla="*/ 170777 h 200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681" h="200311">
                <a:moveTo>
                  <a:pt x="59917" y="200311"/>
                </a:moveTo>
                <a:cubicBezTo>
                  <a:pt x="27098" y="111709"/>
                  <a:pt x="-5720" y="23108"/>
                  <a:pt x="844" y="3419"/>
                </a:cubicBezTo>
                <a:cubicBezTo>
                  <a:pt x="7408" y="-16270"/>
                  <a:pt x="76326" y="54283"/>
                  <a:pt x="99299" y="82176"/>
                </a:cubicBezTo>
                <a:cubicBezTo>
                  <a:pt x="122272" y="110069"/>
                  <a:pt x="138681" y="170777"/>
                  <a:pt x="138681" y="170777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1782034" y="3788256"/>
            <a:ext cx="152076" cy="267748"/>
          </a:xfrm>
          <a:custGeom>
            <a:avLst/>
            <a:gdLst>
              <a:gd name="connsiteX0" fmla="*/ 0 w 152076"/>
              <a:gd name="connsiteY0" fmla="*/ 198836 h 267748"/>
              <a:gd name="connsiteX1" fmla="*/ 137837 w 152076"/>
              <a:gd name="connsiteY1" fmla="*/ 110235 h 267748"/>
              <a:gd name="connsiteX2" fmla="*/ 147682 w 152076"/>
              <a:gd name="connsiteY2" fmla="*/ 1944 h 267748"/>
              <a:gd name="connsiteX3" fmla="*/ 137837 w 152076"/>
              <a:gd name="connsiteY3" fmla="*/ 208681 h 267748"/>
              <a:gd name="connsiteX4" fmla="*/ 78764 w 152076"/>
              <a:gd name="connsiteY4" fmla="*/ 267748 h 26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076" h="267748">
                <a:moveTo>
                  <a:pt x="0" y="198836"/>
                </a:moveTo>
                <a:cubicBezTo>
                  <a:pt x="56611" y="170943"/>
                  <a:pt x="113223" y="143050"/>
                  <a:pt x="137837" y="110235"/>
                </a:cubicBezTo>
                <a:cubicBezTo>
                  <a:pt x="162451" y="77420"/>
                  <a:pt x="147682" y="-14464"/>
                  <a:pt x="147682" y="1944"/>
                </a:cubicBezTo>
                <a:cubicBezTo>
                  <a:pt x="147682" y="18352"/>
                  <a:pt x="149323" y="164380"/>
                  <a:pt x="137837" y="208681"/>
                </a:cubicBezTo>
                <a:cubicBezTo>
                  <a:pt x="126351" y="252982"/>
                  <a:pt x="78764" y="267748"/>
                  <a:pt x="78764" y="267748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6321462" y="4034840"/>
            <a:ext cx="720040" cy="1329117"/>
          </a:xfrm>
          <a:custGeom>
            <a:avLst/>
            <a:gdLst>
              <a:gd name="connsiteX0" fmla="*/ 531656 w 720040"/>
              <a:gd name="connsiteY0" fmla="*/ 0 h 1329117"/>
              <a:gd name="connsiteX1" fmla="*/ 147682 w 720040"/>
              <a:gd name="connsiteY1" fmla="*/ 118136 h 1329117"/>
              <a:gd name="connsiteX2" fmla="*/ 383974 w 720040"/>
              <a:gd name="connsiteY2" fmla="*/ 315028 h 1329117"/>
              <a:gd name="connsiteX3" fmla="*/ 708875 w 720040"/>
              <a:gd name="connsiteY3" fmla="*/ 206737 h 1329117"/>
              <a:gd name="connsiteX4" fmla="*/ 649802 w 720040"/>
              <a:gd name="connsiteY4" fmla="*/ 108291 h 1329117"/>
              <a:gd name="connsiteX5" fmla="*/ 699030 w 720040"/>
              <a:gd name="connsiteY5" fmla="*/ 226426 h 1329117"/>
              <a:gd name="connsiteX6" fmla="*/ 383974 w 720040"/>
              <a:gd name="connsiteY6" fmla="*/ 354406 h 1329117"/>
              <a:gd name="connsiteX7" fmla="*/ 413511 w 720040"/>
              <a:gd name="connsiteY7" fmla="*/ 984461 h 1329117"/>
              <a:gd name="connsiteX8" fmla="*/ 157528 w 720040"/>
              <a:gd name="connsiteY8" fmla="*/ 1329022 h 1329117"/>
              <a:gd name="connsiteX9" fmla="*/ 443047 w 720040"/>
              <a:gd name="connsiteY9" fmla="*/ 954927 h 1329117"/>
              <a:gd name="connsiteX10" fmla="*/ 649802 w 720040"/>
              <a:gd name="connsiteY10" fmla="*/ 1240421 h 1329117"/>
              <a:gd name="connsiteX11" fmla="*/ 443047 w 720040"/>
              <a:gd name="connsiteY11" fmla="*/ 954927 h 1329117"/>
              <a:gd name="connsiteX12" fmla="*/ 374129 w 720040"/>
              <a:gd name="connsiteY12" fmla="*/ 551298 h 1329117"/>
              <a:gd name="connsiteX13" fmla="*/ 630111 w 720040"/>
              <a:gd name="connsiteY13" fmla="*/ 482386 h 1329117"/>
              <a:gd name="connsiteX14" fmla="*/ 324901 w 720040"/>
              <a:gd name="connsiteY14" fmla="*/ 521765 h 1329117"/>
              <a:gd name="connsiteX15" fmla="*/ 236292 w 720040"/>
              <a:gd name="connsiteY15" fmla="*/ 718657 h 1329117"/>
              <a:gd name="connsiteX16" fmla="*/ 49227 w 720040"/>
              <a:gd name="connsiteY16" fmla="*/ 383940 h 1329117"/>
              <a:gd name="connsiteX17" fmla="*/ 0 w 720040"/>
              <a:gd name="connsiteY17" fmla="*/ 433163 h 1329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20040" h="1329117">
                <a:moveTo>
                  <a:pt x="531656" y="0"/>
                </a:moveTo>
                <a:cubicBezTo>
                  <a:pt x="351976" y="32815"/>
                  <a:pt x="172296" y="65631"/>
                  <a:pt x="147682" y="118136"/>
                </a:cubicBezTo>
                <a:cubicBezTo>
                  <a:pt x="123068" y="170641"/>
                  <a:pt x="290442" y="300261"/>
                  <a:pt x="383974" y="315028"/>
                </a:cubicBezTo>
                <a:cubicBezTo>
                  <a:pt x="477506" y="329795"/>
                  <a:pt x="664570" y="241193"/>
                  <a:pt x="708875" y="206737"/>
                </a:cubicBezTo>
                <a:cubicBezTo>
                  <a:pt x="753180" y="172281"/>
                  <a:pt x="651443" y="105010"/>
                  <a:pt x="649802" y="108291"/>
                </a:cubicBezTo>
                <a:cubicBezTo>
                  <a:pt x="648161" y="111573"/>
                  <a:pt x="743335" y="185407"/>
                  <a:pt x="699030" y="226426"/>
                </a:cubicBezTo>
                <a:cubicBezTo>
                  <a:pt x="654725" y="267445"/>
                  <a:pt x="431560" y="228067"/>
                  <a:pt x="383974" y="354406"/>
                </a:cubicBezTo>
                <a:cubicBezTo>
                  <a:pt x="336387" y="480745"/>
                  <a:pt x="451252" y="822025"/>
                  <a:pt x="413511" y="984461"/>
                </a:cubicBezTo>
                <a:cubicBezTo>
                  <a:pt x="375770" y="1146897"/>
                  <a:pt x="152605" y="1333944"/>
                  <a:pt x="157528" y="1329022"/>
                </a:cubicBezTo>
                <a:cubicBezTo>
                  <a:pt x="162451" y="1324100"/>
                  <a:pt x="361001" y="969694"/>
                  <a:pt x="443047" y="954927"/>
                </a:cubicBezTo>
                <a:cubicBezTo>
                  <a:pt x="525093" y="940160"/>
                  <a:pt x="649802" y="1240421"/>
                  <a:pt x="649802" y="1240421"/>
                </a:cubicBezTo>
                <a:cubicBezTo>
                  <a:pt x="649802" y="1240421"/>
                  <a:pt x="488992" y="1069781"/>
                  <a:pt x="443047" y="954927"/>
                </a:cubicBezTo>
                <a:cubicBezTo>
                  <a:pt x="397102" y="840073"/>
                  <a:pt x="342952" y="630055"/>
                  <a:pt x="374129" y="551298"/>
                </a:cubicBezTo>
                <a:cubicBezTo>
                  <a:pt x="405306" y="472541"/>
                  <a:pt x="638316" y="487308"/>
                  <a:pt x="630111" y="482386"/>
                </a:cubicBezTo>
                <a:cubicBezTo>
                  <a:pt x="621906" y="477464"/>
                  <a:pt x="390537" y="482387"/>
                  <a:pt x="324901" y="521765"/>
                </a:cubicBezTo>
                <a:cubicBezTo>
                  <a:pt x="259265" y="561143"/>
                  <a:pt x="282238" y="741628"/>
                  <a:pt x="236292" y="718657"/>
                </a:cubicBezTo>
                <a:cubicBezTo>
                  <a:pt x="190346" y="695686"/>
                  <a:pt x="88609" y="431522"/>
                  <a:pt x="49227" y="383940"/>
                </a:cubicBezTo>
                <a:cubicBezTo>
                  <a:pt x="9845" y="336358"/>
                  <a:pt x="4922" y="384760"/>
                  <a:pt x="0" y="433163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14086" y="5537427"/>
            <a:ext cx="1168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Attacker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31229" y="5424033"/>
            <a:ext cx="927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Victim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2" name="Freeform 1"/>
          <p:cNvSpPr/>
          <p:nvPr/>
        </p:nvSpPr>
        <p:spPr>
          <a:xfrm>
            <a:off x="2234927" y="3760240"/>
            <a:ext cx="3869336" cy="541854"/>
          </a:xfrm>
          <a:custGeom>
            <a:avLst/>
            <a:gdLst>
              <a:gd name="connsiteX0" fmla="*/ 0 w 3869336"/>
              <a:gd name="connsiteY0" fmla="*/ 522165 h 541854"/>
              <a:gd name="connsiteX1" fmla="*/ 1250377 w 3869336"/>
              <a:gd name="connsiteY1" fmla="*/ 401 h 541854"/>
              <a:gd name="connsiteX2" fmla="*/ 3662522 w 3869336"/>
              <a:gd name="connsiteY2" fmla="*/ 433564 h 541854"/>
              <a:gd name="connsiteX3" fmla="*/ 3701904 w 3869336"/>
              <a:gd name="connsiteY3" fmla="*/ 305584 h 541854"/>
              <a:gd name="connsiteX4" fmla="*/ 3869278 w 3869336"/>
              <a:gd name="connsiteY4" fmla="*/ 492631 h 541854"/>
              <a:gd name="connsiteX5" fmla="*/ 3682213 w 3869336"/>
              <a:gd name="connsiteY5" fmla="*/ 541854 h 541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69336" h="541854">
                <a:moveTo>
                  <a:pt x="0" y="522165"/>
                </a:moveTo>
                <a:cubicBezTo>
                  <a:pt x="319978" y="268666"/>
                  <a:pt x="639957" y="15168"/>
                  <a:pt x="1250377" y="401"/>
                </a:cubicBezTo>
                <a:cubicBezTo>
                  <a:pt x="1860797" y="-14366"/>
                  <a:pt x="3253934" y="382700"/>
                  <a:pt x="3662522" y="433564"/>
                </a:cubicBezTo>
                <a:cubicBezTo>
                  <a:pt x="4071110" y="484428"/>
                  <a:pt x="3667445" y="295740"/>
                  <a:pt x="3701904" y="305584"/>
                </a:cubicBezTo>
                <a:cubicBezTo>
                  <a:pt x="3736363" y="315428"/>
                  <a:pt x="3872560" y="453253"/>
                  <a:pt x="3869278" y="492631"/>
                </a:cubicBezTo>
                <a:cubicBezTo>
                  <a:pt x="3865996" y="532009"/>
                  <a:pt x="3682213" y="541854"/>
                  <a:pt x="3682213" y="541854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234927" y="3750395"/>
            <a:ext cx="3869336" cy="541854"/>
          </a:xfrm>
          <a:custGeom>
            <a:avLst/>
            <a:gdLst>
              <a:gd name="connsiteX0" fmla="*/ 0 w 3869336"/>
              <a:gd name="connsiteY0" fmla="*/ 522165 h 541854"/>
              <a:gd name="connsiteX1" fmla="*/ 1250377 w 3869336"/>
              <a:gd name="connsiteY1" fmla="*/ 401 h 541854"/>
              <a:gd name="connsiteX2" fmla="*/ 3662522 w 3869336"/>
              <a:gd name="connsiteY2" fmla="*/ 433564 h 541854"/>
              <a:gd name="connsiteX3" fmla="*/ 3701904 w 3869336"/>
              <a:gd name="connsiteY3" fmla="*/ 305584 h 541854"/>
              <a:gd name="connsiteX4" fmla="*/ 3869278 w 3869336"/>
              <a:gd name="connsiteY4" fmla="*/ 492631 h 541854"/>
              <a:gd name="connsiteX5" fmla="*/ 3682213 w 3869336"/>
              <a:gd name="connsiteY5" fmla="*/ 541854 h 541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69336" h="541854">
                <a:moveTo>
                  <a:pt x="0" y="522165"/>
                </a:moveTo>
                <a:cubicBezTo>
                  <a:pt x="319978" y="268666"/>
                  <a:pt x="639957" y="15168"/>
                  <a:pt x="1250377" y="401"/>
                </a:cubicBezTo>
                <a:cubicBezTo>
                  <a:pt x="1860797" y="-14366"/>
                  <a:pt x="3253934" y="382700"/>
                  <a:pt x="3662522" y="433564"/>
                </a:cubicBezTo>
                <a:cubicBezTo>
                  <a:pt x="4071110" y="484428"/>
                  <a:pt x="3667445" y="295740"/>
                  <a:pt x="3701904" y="305584"/>
                </a:cubicBezTo>
                <a:cubicBezTo>
                  <a:pt x="3736363" y="315428"/>
                  <a:pt x="3872560" y="453253"/>
                  <a:pt x="3869278" y="492631"/>
                </a:cubicBezTo>
                <a:cubicBezTo>
                  <a:pt x="3865996" y="532009"/>
                  <a:pt x="3682213" y="541854"/>
                  <a:pt x="3682213" y="541854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2234927" y="3902795"/>
            <a:ext cx="3869336" cy="541854"/>
          </a:xfrm>
          <a:custGeom>
            <a:avLst/>
            <a:gdLst>
              <a:gd name="connsiteX0" fmla="*/ 0 w 3869336"/>
              <a:gd name="connsiteY0" fmla="*/ 522165 h 541854"/>
              <a:gd name="connsiteX1" fmla="*/ 1250377 w 3869336"/>
              <a:gd name="connsiteY1" fmla="*/ 401 h 541854"/>
              <a:gd name="connsiteX2" fmla="*/ 3662522 w 3869336"/>
              <a:gd name="connsiteY2" fmla="*/ 433564 h 541854"/>
              <a:gd name="connsiteX3" fmla="*/ 3701904 w 3869336"/>
              <a:gd name="connsiteY3" fmla="*/ 305584 h 541854"/>
              <a:gd name="connsiteX4" fmla="*/ 3869278 w 3869336"/>
              <a:gd name="connsiteY4" fmla="*/ 492631 h 541854"/>
              <a:gd name="connsiteX5" fmla="*/ 3682213 w 3869336"/>
              <a:gd name="connsiteY5" fmla="*/ 541854 h 541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69336" h="541854">
                <a:moveTo>
                  <a:pt x="0" y="522165"/>
                </a:moveTo>
                <a:cubicBezTo>
                  <a:pt x="319978" y="268666"/>
                  <a:pt x="639957" y="15168"/>
                  <a:pt x="1250377" y="401"/>
                </a:cubicBezTo>
                <a:cubicBezTo>
                  <a:pt x="1860797" y="-14366"/>
                  <a:pt x="3253934" y="382700"/>
                  <a:pt x="3662522" y="433564"/>
                </a:cubicBezTo>
                <a:cubicBezTo>
                  <a:pt x="4071110" y="484428"/>
                  <a:pt x="3667445" y="295740"/>
                  <a:pt x="3701904" y="305584"/>
                </a:cubicBezTo>
                <a:cubicBezTo>
                  <a:pt x="3736363" y="315428"/>
                  <a:pt x="3872560" y="453253"/>
                  <a:pt x="3869278" y="492631"/>
                </a:cubicBezTo>
                <a:cubicBezTo>
                  <a:pt x="3865996" y="532009"/>
                  <a:pt x="3682213" y="541854"/>
                  <a:pt x="3682213" y="541854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2234927" y="4055195"/>
            <a:ext cx="3869336" cy="541854"/>
          </a:xfrm>
          <a:custGeom>
            <a:avLst/>
            <a:gdLst>
              <a:gd name="connsiteX0" fmla="*/ 0 w 3869336"/>
              <a:gd name="connsiteY0" fmla="*/ 522165 h 541854"/>
              <a:gd name="connsiteX1" fmla="*/ 1250377 w 3869336"/>
              <a:gd name="connsiteY1" fmla="*/ 401 h 541854"/>
              <a:gd name="connsiteX2" fmla="*/ 3662522 w 3869336"/>
              <a:gd name="connsiteY2" fmla="*/ 433564 h 541854"/>
              <a:gd name="connsiteX3" fmla="*/ 3701904 w 3869336"/>
              <a:gd name="connsiteY3" fmla="*/ 305584 h 541854"/>
              <a:gd name="connsiteX4" fmla="*/ 3869278 w 3869336"/>
              <a:gd name="connsiteY4" fmla="*/ 492631 h 541854"/>
              <a:gd name="connsiteX5" fmla="*/ 3682213 w 3869336"/>
              <a:gd name="connsiteY5" fmla="*/ 541854 h 541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69336" h="541854">
                <a:moveTo>
                  <a:pt x="0" y="522165"/>
                </a:moveTo>
                <a:cubicBezTo>
                  <a:pt x="319978" y="268666"/>
                  <a:pt x="639957" y="15168"/>
                  <a:pt x="1250377" y="401"/>
                </a:cubicBezTo>
                <a:cubicBezTo>
                  <a:pt x="1860797" y="-14366"/>
                  <a:pt x="3253934" y="382700"/>
                  <a:pt x="3662522" y="433564"/>
                </a:cubicBezTo>
                <a:cubicBezTo>
                  <a:pt x="4071110" y="484428"/>
                  <a:pt x="3667445" y="295740"/>
                  <a:pt x="3701904" y="305584"/>
                </a:cubicBezTo>
                <a:cubicBezTo>
                  <a:pt x="3736363" y="315428"/>
                  <a:pt x="3872560" y="453253"/>
                  <a:pt x="3869278" y="492631"/>
                </a:cubicBezTo>
                <a:cubicBezTo>
                  <a:pt x="3865996" y="532009"/>
                  <a:pt x="3682213" y="541854"/>
                  <a:pt x="3682213" y="541854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2234927" y="4207595"/>
            <a:ext cx="3869336" cy="541854"/>
          </a:xfrm>
          <a:custGeom>
            <a:avLst/>
            <a:gdLst>
              <a:gd name="connsiteX0" fmla="*/ 0 w 3869336"/>
              <a:gd name="connsiteY0" fmla="*/ 522165 h 541854"/>
              <a:gd name="connsiteX1" fmla="*/ 1250377 w 3869336"/>
              <a:gd name="connsiteY1" fmla="*/ 401 h 541854"/>
              <a:gd name="connsiteX2" fmla="*/ 3662522 w 3869336"/>
              <a:gd name="connsiteY2" fmla="*/ 433564 h 541854"/>
              <a:gd name="connsiteX3" fmla="*/ 3701904 w 3869336"/>
              <a:gd name="connsiteY3" fmla="*/ 305584 h 541854"/>
              <a:gd name="connsiteX4" fmla="*/ 3869278 w 3869336"/>
              <a:gd name="connsiteY4" fmla="*/ 492631 h 541854"/>
              <a:gd name="connsiteX5" fmla="*/ 3682213 w 3869336"/>
              <a:gd name="connsiteY5" fmla="*/ 541854 h 541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69336" h="541854">
                <a:moveTo>
                  <a:pt x="0" y="522165"/>
                </a:moveTo>
                <a:cubicBezTo>
                  <a:pt x="319978" y="268666"/>
                  <a:pt x="639957" y="15168"/>
                  <a:pt x="1250377" y="401"/>
                </a:cubicBezTo>
                <a:cubicBezTo>
                  <a:pt x="1860797" y="-14366"/>
                  <a:pt x="3253934" y="382700"/>
                  <a:pt x="3662522" y="433564"/>
                </a:cubicBezTo>
                <a:cubicBezTo>
                  <a:pt x="4071110" y="484428"/>
                  <a:pt x="3667445" y="295740"/>
                  <a:pt x="3701904" y="305584"/>
                </a:cubicBezTo>
                <a:cubicBezTo>
                  <a:pt x="3736363" y="315428"/>
                  <a:pt x="3872560" y="453253"/>
                  <a:pt x="3869278" y="492631"/>
                </a:cubicBezTo>
                <a:cubicBezTo>
                  <a:pt x="3865996" y="532009"/>
                  <a:pt x="3682213" y="541854"/>
                  <a:pt x="3682213" y="541854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2234927" y="4359995"/>
            <a:ext cx="3869336" cy="541854"/>
          </a:xfrm>
          <a:custGeom>
            <a:avLst/>
            <a:gdLst>
              <a:gd name="connsiteX0" fmla="*/ 0 w 3869336"/>
              <a:gd name="connsiteY0" fmla="*/ 522165 h 541854"/>
              <a:gd name="connsiteX1" fmla="*/ 1250377 w 3869336"/>
              <a:gd name="connsiteY1" fmla="*/ 401 h 541854"/>
              <a:gd name="connsiteX2" fmla="*/ 3662522 w 3869336"/>
              <a:gd name="connsiteY2" fmla="*/ 433564 h 541854"/>
              <a:gd name="connsiteX3" fmla="*/ 3701904 w 3869336"/>
              <a:gd name="connsiteY3" fmla="*/ 305584 h 541854"/>
              <a:gd name="connsiteX4" fmla="*/ 3869278 w 3869336"/>
              <a:gd name="connsiteY4" fmla="*/ 492631 h 541854"/>
              <a:gd name="connsiteX5" fmla="*/ 3682213 w 3869336"/>
              <a:gd name="connsiteY5" fmla="*/ 541854 h 541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69336" h="541854">
                <a:moveTo>
                  <a:pt x="0" y="522165"/>
                </a:moveTo>
                <a:cubicBezTo>
                  <a:pt x="319978" y="268666"/>
                  <a:pt x="639957" y="15168"/>
                  <a:pt x="1250377" y="401"/>
                </a:cubicBezTo>
                <a:cubicBezTo>
                  <a:pt x="1860797" y="-14366"/>
                  <a:pt x="3253934" y="382700"/>
                  <a:pt x="3662522" y="433564"/>
                </a:cubicBezTo>
                <a:cubicBezTo>
                  <a:pt x="4071110" y="484428"/>
                  <a:pt x="3667445" y="295740"/>
                  <a:pt x="3701904" y="305584"/>
                </a:cubicBezTo>
                <a:cubicBezTo>
                  <a:pt x="3736363" y="315428"/>
                  <a:pt x="3872560" y="453253"/>
                  <a:pt x="3869278" y="492631"/>
                </a:cubicBezTo>
                <a:cubicBezTo>
                  <a:pt x="3865996" y="532009"/>
                  <a:pt x="3682213" y="541854"/>
                  <a:pt x="3682213" y="541854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2234927" y="4512395"/>
            <a:ext cx="3869336" cy="541854"/>
          </a:xfrm>
          <a:custGeom>
            <a:avLst/>
            <a:gdLst>
              <a:gd name="connsiteX0" fmla="*/ 0 w 3869336"/>
              <a:gd name="connsiteY0" fmla="*/ 522165 h 541854"/>
              <a:gd name="connsiteX1" fmla="*/ 1250377 w 3869336"/>
              <a:gd name="connsiteY1" fmla="*/ 401 h 541854"/>
              <a:gd name="connsiteX2" fmla="*/ 3662522 w 3869336"/>
              <a:gd name="connsiteY2" fmla="*/ 433564 h 541854"/>
              <a:gd name="connsiteX3" fmla="*/ 3701904 w 3869336"/>
              <a:gd name="connsiteY3" fmla="*/ 305584 h 541854"/>
              <a:gd name="connsiteX4" fmla="*/ 3869278 w 3869336"/>
              <a:gd name="connsiteY4" fmla="*/ 492631 h 541854"/>
              <a:gd name="connsiteX5" fmla="*/ 3682213 w 3869336"/>
              <a:gd name="connsiteY5" fmla="*/ 541854 h 541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69336" h="541854">
                <a:moveTo>
                  <a:pt x="0" y="522165"/>
                </a:moveTo>
                <a:cubicBezTo>
                  <a:pt x="319978" y="268666"/>
                  <a:pt x="639957" y="15168"/>
                  <a:pt x="1250377" y="401"/>
                </a:cubicBezTo>
                <a:cubicBezTo>
                  <a:pt x="1860797" y="-14366"/>
                  <a:pt x="3253934" y="382700"/>
                  <a:pt x="3662522" y="433564"/>
                </a:cubicBezTo>
                <a:cubicBezTo>
                  <a:pt x="4071110" y="484428"/>
                  <a:pt x="3667445" y="295740"/>
                  <a:pt x="3701904" y="305584"/>
                </a:cubicBezTo>
                <a:cubicBezTo>
                  <a:pt x="3736363" y="315428"/>
                  <a:pt x="3872560" y="453253"/>
                  <a:pt x="3869278" y="492631"/>
                </a:cubicBezTo>
                <a:cubicBezTo>
                  <a:pt x="3865996" y="532009"/>
                  <a:pt x="3682213" y="541854"/>
                  <a:pt x="3682213" y="541854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2234927" y="4664795"/>
            <a:ext cx="3869336" cy="541854"/>
          </a:xfrm>
          <a:custGeom>
            <a:avLst/>
            <a:gdLst>
              <a:gd name="connsiteX0" fmla="*/ 0 w 3869336"/>
              <a:gd name="connsiteY0" fmla="*/ 522165 h 541854"/>
              <a:gd name="connsiteX1" fmla="*/ 1250377 w 3869336"/>
              <a:gd name="connsiteY1" fmla="*/ 401 h 541854"/>
              <a:gd name="connsiteX2" fmla="*/ 3662522 w 3869336"/>
              <a:gd name="connsiteY2" fmla="*/ 433564 h 541854"/>
              <a:gd name="connsiteX3" fmla="*/ 3701904 w 3869336"/>
              <a:gd name="connsiteY3" fmla="*/ 305584 h 541854"/>
              <a:gd name="connsiteX4" fmla="*/ 3869278 w 3869336"/>
              <a:gd name="connsiteY4" fmla="*/ 492631 h 541854"/>
              <a:gd name="connsiteX5" fmla="*/ 3682213 w 3869336"/>
              <a:gd name="connsiteY5" fmla="*/ 541854 h 541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69336" h="541854">
                <a:moveTo>
                  <a:pt x="0" y="522165"/>
                </a:moveTo>
                <a:cubicBezTo>
                  <a:pt x="319978" y="268666"/>
                  <a:pt x="639957" y="15168"/>
                  <a:pt x="1250377" y="401"/>
                </a:cubicBezTo>
                <a:cubicBezTo>
                  <a:pt x="1860797" y="-14366"/>
                  <a:pt x="3253934" y="382700"/>
                  <a:pt x="3662522" y="433564"/>
                </a:cubicBezTo>
                <a:cubicBezTo>
                  <a:pt x="4071110" y="484428"/>
                  <a:pt x="3667445" y="295740"/>
                  <a:pt x="3701904" y="305584"/>
                </a:cubicBezTo>
                <a:cubicBezTo>
                  <a:pt x="3736363" y="315428"/>
                  <a:pt x="3872560" y="453253"/>
                  <a:pt x="3869278" y="492631"/>
                </a:cubicBezTo>
                <a:cubicBezTo>
                  <a:pt x="3865996" y="532009"/>
                  <a:pt x="3682213" y="541854"/>
                  <a:pt x="3682213" y="541854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697664" y="4989538"/>
            <a:ext cx="2775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e.g. TCP SYN attack</a:t>
            </a:r>
          </a:p>
        </p:txBody>
      </p:sp>
    </p:spTree>
    <p:extLst>
      <p:ext uri="{BB962C8B-B14F-4D97-AF65-F5344CB8AC3E}">
        <p14:creationId xmlns:p14="http://schemas.microsoft.com/office/powerpoint/2010/main" val="449966081"/>
      </p:ext>
    </p:extLst>
  </p:cSld>
  <p:clrMapOvr>
    <a:masterClrMapping/>
  </p:clrMapOvr>
  <p:transition xmlns:p14="http://schemas.microsoft.com/office/powerpoint/2010/main"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rot="21407166">
            <a:off x="-252603" y="1207383"/>
            <a:ext cx="9687394" cy="5372995"/>
            <a:chOff x="466766" y="223896"/>
            <a:chExt cx="8249817" cy="6338577"/>
          </a:xfrm>
        </p:grpSpPr>
        <p:sp>
          <p:nvSpPr>
            <p:cNvPr id="6" name="Freeform 5"/>
            <p:cNvSpPr/>
            <p:nvPr/>
          </p:nvSpPr>
          <p:spPr>
            <a:xfrm>
              <a:off x="671108" y="223896"/>
              <a:ext cx="7781336" cy="6338577"/>
            </a:xfrm>
            <a:custGeom>
              <a:avLst/>
              <a:gdLst>
                <a:gd name="connsiteX0" fmla="*/ 23614 w 7781336"/>
                <a:gd name="connsiteY0" fmla="*/ 373157 h 6338577"/>
                <a:gd name="connsiteX1" fmla="*/ 132164 w 7781336"/>
                <a:gd name="connsiteY1" fmla="*/ 2869936 h 6338577"/>
                <a:gd name="connsiteX2" fmla="*/ 175584 w 7781336"/>
                <a:gd name="connsiteY2" fmla="*/ 5898637 h 6338577"/>
                <a:gd name="connsiteX3" fmla="*/ 197294 w 7781336"/>
                <a:gd name="connsiteY3" fmla="*/ 6289437 h 6338577"/>
                <a:gd name="connsiteX4" fmla="*/ 349265 w 7781336"/>
                <a:gd name="connsiteY4" fmla="*/ 6332859 h 6338577"/>
                <a:gd name="connsiteX5" fmla="*/ 3204136 w 7781336"/>
                <a:gd name="connsiteY5" fmla="*/ 6300292 h 6338577"/>
                <a:gd name="connsiteX6" fmla="*/ 7079379 w 7781336"/>
                <a:gd name="connsiteY6" fmla="*/ 6235159 h 6338577"/>
                <a:gd name="connsiteX7" fmla="*/ 7687260 w 7781336"/>
                <a:gd name="connsiteY7" fmla="*/ 6180881 h 6338577"/>
                <a:gd name="connsiteX8" fmla="*/ 7774100 w 7781336"/>
                <a:gd name="connsiteY8" fmla="*/ 6028903 h 6338577"/>
                <a:gd name="connsiteX9" fmla="*/ 7632985 w 7781336"/>
                <a:gd name="connsiteY9" fmla="*/ 4335436 h 6338577"/>
                <a:gd name="connsiteX10" fmla="*/ 7426740 w 7781336"/>
                <a:gd name="connsiteY10" fmla="*/ 633690 h 6338577"/>
                <a:gd name="connsiteX11" fmla="*/ 7318189 w 7781336"/>
                <a:gd name="connsiteY11" fmla="*/ 25779 h 6338577"/>
                <a:gd name="connsiteX12" fmla="*/ 6959974 w 7781336"/>
                <a:gd name="connsiteY12" fmla="*/ 112623 h 6338577"/>
                <a:gd name="connsiteX13" fmla="*/ 6753728 w 7781336"/>
                <a:gd name="connsiteY13" fmla="*/ 112623 h 6338577"/>
                <a:gd name="connsiteX14" fmla="*/ 5765921 w 7781336"/>
                <a:gd name="connsiteY14" fmla="*/ 14923 h 6338577"/>
                <a:gd name="connsiteX15" fmla="*/ 5092910 w 7781336"/>
                <a:gd name="connsiteY15" fmla="*/ 166901 h 6338577"/>
                <a:gd name="connsiteX16" fmla="*/ 3486366 w 7781336"/>
                <a:gd name="connsiteY16" fmla="*/ 275457 h 6338577"/>
                <a:gd name="connsiteX17" fmla="*/ 2172909 w 7781336"/>
                <a:gd name="connsiteY17" fmla="*/ 188612 h 6338577"/>
                <a:gd name="connsiteX18" fmla="*/ 805176 w 7781336"/>
                <a:gd name="connsiteY18" fmla="*/ 188612 h 6338577"/>
                <a:gd name="connsiteX19" fmla="*/ 392685 w 7781336"/>
                <a:gd name="connsiteY19" fmla="*/ 373157 h 6338577"/>
                <a:gd name="connsiteX20" fmla="*/ 34469 w 7781336"/>
                <a:gd name="connsiteY20" fmla="*/ 199468 h 6338577"/>
                <a:gd name="connsiteX21" fmla="*/ 23614 w 7781336"/>
                <a:gd name="connsiteY21" fmla="*/ 373157 h 6338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7781336" h="6338577">
                  <a:moveTo>
                    <a:pt x="23614" y="373157"/>
                  </a:moveTo>
                  <a:cubicBezTo>
                    <a:pt x="39897" y="818235"/>
                    <a:pt x="106836" y="1949023"/>
                    <a:pt x="132164" y="2869936"/>
                  </a:cubicBezTo>
                  <a:cubicBezTo>
                    <a:pt x="157492" y="3790849"/>
                    <a:pt x="164729" y="5328720"/>
                    <a:pt x="175584" y="5898637"/>
                  </a:cubicBezTo>
                  <a:cubicBezTo>
                    <a:pt x="186439" y="6468554"/>
                    <a:pt x="168347" y="6217067"/>
                    <a:pt x="197294" y="6289437"/>
                  </a:cubicBezTo>
                  <a:cubicBezTo>
                    <a:pt x="226241" y="6361807"/>
                    <a:pt x="349265" y="6332859"/>
                    <a:pt x="349265" y="6332859"/>
                  </a:cubicBezTo>
                  <a:lnTo>
                    <a:pt x="3204136" y="6300292"/>
                  </a:lnTo>
                  <a:lnTo>
                    <a:pt x="7079379" y="6235159"/>
                  </a:lnTo>
                  <a:cubicBezTo>
                    <a:pt x="7826566" y="6215257"/>
                    <a:pt x="7571473" y="6215257"/>
                    <a:pt x="7687260" y="6180881"/>
                  </a:cubicBezTo>
                  <a:cubicBezTo>
                    <a:pt x="7803047" y="6146505"/>
                    <a:pt x="7783146" y="6336477"/>
                    <a:pt x="7774100" y="6028903"/>
                  </a:cubicBezTo>
                  <a:cubicBezTo>
                    <a:pt x="7765054" y="5721329"/>
                    <a:pt x="7690878" y="5234638"/>
                    <a:pt x="7632985" y="4335436"/>
                  </a:cubicBezTo>
                  <a:cubicBezTo>
                    <a:pt x="7575092" y="3436234"/>
                    <a:pt x="7479206" y="1351966"/>
                    <a:pt x="7426740" y="633690"/>
                  </a:cubicBezTo>
                  <a:cubicBezTo>
                    <a:pt x="7374274" y="-84586"/>
                    <a:pt x="7395983" y="112623"/>
                    <a:pt x="7318189" y="25779"/>
                  </a:cubicBezTo>
                  <a:cubicBezTo>
                    <a:pt x="7240395" y="-61065"/>
                    <a:pt x="7054051" y="98149"/>
                    <a:pt x="6959974" y="112623"/>
                  </a:cubicBezTo>
                  <a:cubicBezTo>
                    <a:pt x="6865897" y="127097"/>
                    <a:pt x="6952737" y="128906"/>
                    <a:pt x="6753728" y="112623"/>
                  </a:cubicBezTo>
                  <a:cubicBezTo>
                    <a:pt x="6554719" y="96340"/>
                    <a:pt x="6042724" y="5877"/>
                    <a:pt x="5765921" y="14923"/>
                  </a:cubicBezTo>
                  <a:cubicBezTo>
                    <a:pt x="5489118" y="23969"/>
                    <a:pt x="5472836" y="123479"/>
                    <a:pt x="5092910" y="166901"/>
                  </a:cubicBezTo>
                  <a:cubicBezTo>
                    <a:pt x="4712984" y="210323"/>
                    <a:pt x="3973033" y="271839"/>
                    <a:pt x="3486366" y="275457"/>
                  </a:cubicBezTo>
                  <a:cubicBezTo>
                    <a:pt x="2999699" y="279075"/>
                    <a:pt x="2619774" y="203086"/>
                    <a:pt x="2172909" y="188612"/>
                  </a:cubicBezTo>
                  <a:cubicBezTo>
                    <a:pt x="1726044" y="174138"/>
                    <a:pt x="1101880" y="157855"/>
                    <a:pt x="805176" y="188612"/>
                  </a:cubicBezTo>
                  <a:cubicBezTo>
                    <a:pt x="508472" y="219369"/>
                    <a:pt x="521136" y="371348"/>
                    <a:pt x="392685" y="373157"/>
                  </a:cubicBezTo>
                  <a:cubicBezTo>
                    <a:pt x="264234" y="374966"/>
                    <a:pt x="94172" y="201277"/>
                    <a:pt x="34469" y="199468"/>
                  </a:cubicBezTo>
                  <a:cubicBezTo>
                    <a:pt x="-25234" y="197659"/>
                    <a:pt x="7331" y="-71921"/>
                    <a:pt x="23614" y="373157"/>
                  </a:cubicBezTo>
                  <a:close/>
                </a:path>
              </a:pathLst>
            </a:custGeom>
            <a:solidFill>
              <a:srgbClr val="FFFF00"/>
            </a:solidFill>
            <a:ln w="63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1074647" y="1139834"/>
              <a:ext cx="6404464" cy="260533"/>
            </a:xfrm>
            <a:custGeom>
              <a:avLst/>
              <a:gdLst>
                <a:gd name="connsiteX0" fmla="*/ 0 w 6404464"/>
                <a:gd name="connsiteY0" fmla="*/ 260533 h 260533"/>
                <a:gd name="connsiteX1" fmla="*/ 2138440 w 6404464"/>
                <a:gd name="connsiteY1" fmla="*/ 141122 h 260533"/>
                <a:gd name="connsiteX2" fmla="*/ 4146619 w 6404464"/>
                <a:gd name="connsiteY2" fmla="*/ 151978 h 260533"/>
                <a:gd name="connsiteX3" fmla="*/ 6404464 w 6404464"/>
                <a:gd name="connsiteY3" fmla="*/ 0 h 260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04464" h="260533">
                  <a:moveTo>
                    <a:pt x="0" y="260533"/>
                  </a:moveTo>
                  <a:cubicBezTo>
                    <a:pt x="723668" y="209873"/>
                    <a:pt x="1447337" y="159214"/>
                    <a:pt x="2138440" y="141122"/>
                  </a:cubicBezTo>
                  <a:cubicBezTo>
                    <a:pt x="2829543" y="123030"/>
                    <a:pt x="3435615" y="175498"/>
                    <a:pt x="4146619" y="151978"/>
                  </a:cubicBezTo>
                  <a:cubicBezTo>
                    <a:pt x="4857623" y="128458"/>
                    <a:pt x="6404464" y="0"/>
                    <a:pt x="6404464" y="0"/>
                  </a:cubicBezTo>
                </a:path>
              </a:pathLst>
            </a:custGeom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1085501" y="1893942"/>
              <a:ext cx="6415319" cy="184544"/>
            </a:xfrm>
            <a:custGeom>
              <a:avLst/>
              <a:gdLst>
                <a:gd name="connsiteX0" fmla="*/ 0 w 6404464"/>
                <a:gd name="connsiteY0" fmla="*/ 260533 h 260533"/>
                <a:gd name="connsiteX1" fmla="*/ 2138440 w 6404464"/>
                <a:gd name="connsiteY1" fmla="*/ 141122 h 260533"/>
                <a:gd name="connsiteX2" fmla="*/ 4146619 w 6404464"/>
                <a:gd name="connsiteY2" fmla="*/ 151978 h 260533"/>
                <a:gd name="connsiteX3" fmla="*/ 6404464 w 6404464"/>
                <a:gd name="connsiteY3" fmla="*/ 0 h 260533"/>
                <a:gd name="connsiteX0" fmla="*/ 0 w 6415319"/>
                <a:gd name="connsiteY0" fmla="*/ 184544 h 184544"/>
                <a:gd name="connsiteX1" fmla="*/ 2149295 w 6415319"/>
                <a:gd name="connsiteY1" fmla="*/ 141122 h 184544"/>
                <a:gd name="connsiteX2" fmla="*/ 4157474 w 6415319"/>
                <a:gd name="connsiteY2" fmla="*/ 151978 h 184544"/>
                <a:gd name="connsiteX3" fmla="*/ 6415319 w 6415319"/>
                <a:gd name="connsiteY3" fmla="*/ 0 h 184544"/>
                <a:gd name="connsiteX0" fmla="*/ 0 w 6415319"/>
                <a:gd name="connsiteY0" fmla="*/ 184544 h 184544"/>
                <a:gd name="connsiteX1" fmla="*/ 2149295 w 6415319"/>
                <a:gd name="connsiteY1" fmla="*/ 141122 h 184544"/>
                <a:gd name="connsiteX2" fmla="*/ 4168329 w 6415319"/>
                <a:gd name="connsiteY2" fmla="*/ 54278 h 184544"/>
                <a:gd name="connsiteX3" fmla="*/ 6415319 w 6415319"/>
                <a:gd name="connsiteY3" fmla="*/ 0 h 184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5319" h="184544">
                  <a:moveTo>
                    <a:pt x="0" y="184544"/>
                  </a:moveTo>
                  <a:cubicBezTo>
                    <a:pt x="723668" y="133884"/>
                    <a:pt x="1454574" y="162833"/>
                    <a:pt x="2149295" y="141122"/>
                  </a:cubicBezTo>
                  <a:cubicBezTo>
                    <a:pt x="2844016" y="119411"/>
                    <a:pt x="3457325" y="77798"/>
                    <a:pt x="4168329" y="54278"/>
                  </a:cubicBezTo>
                  <a:lnTo>
                    <a:pt x="6415319" y="0"/>
                  </a:lnTo>
                </a:path>
              </a:pathLst>
            </a:custGeom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1204907" y="2496072"/>
              <a:ext cx="6209074" cy="260533"/>
            </a:xfrm>
            <a:custGeom>
              <a:avLst/>
              <a:gdLst>
                <a:gd name="connsiteX0" fmla="*/ 0 w 6404464"/>
                <a:gd name="connsiteY0" fmla="*/ 260533 h 260533"/>
                <a:gd name="connsiteX1" fmla="*/ 2138440 w 6404464"/>
                <a:gd name="connsiteY1" fmla="*/ 141122 h 260533"/>
                <a:gd name="connsiteX2" fmla="*/ 4146619 w 6404464"/>
                <a:gd name="connsiteY2" fmla="*/ 151978 h 260533"/>
                <a:gd name="connsiteX3" fmla="*/ 6404464 w 6404464"/>
                <a:gd name="connsiteY3" fmla="*/ 0 h 260533"/>
                <a:gd name="connsiteX0" fmla="*/ 0 w 6404464"/>
                <a:gd name="connsiteY0" fmla="*/ 260533 h 260533"/>
                <a:gd name="connsiteX1" fmla="*/ 2149295 w 6404464"/>
                <a:gd name="connsiteY1" fmla="*/ 227967 h 260533"/>
                <a:gd name="connsiteX2" fmla="*/ 4146619 w 6404464"/>
                <a:gd name="connsiteY2" fmla="*/ 151978 h 260533"/>
                <a:gd name="connsiteX3" fmla="*/ 6404464 w 6404464"/>
                <a:gd name="connsiteY3" fmla="*/ 0 h 260533"/>
                <a:gd name="connsiteX0" fmla="*/ 0 w 6209074"/>
                <a:gd name="connsiteY0" fmla="*/ 260533 h 260533"/>
                <a:gd name="connsiteX1" fmla="*/ 2149295 w 6209074"/>
                <a:gd name="connsiteY1" fmla="*/ 227967 h 260533"/>
                <a:gd name="connsiteX2" fmla="*/ 4146619 w 6209074"/>
                <a:gd name="connsiteY2" fmla="*/ 151978 h 260533"/>
                <a:gd name="connsiteX3" fmla="*/ 6209074 w 6209074"/>
                <a:gd name="connsiteY3" fmla="*/ 0 h 260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09074" h="260533">
                  <a:moveTo>
                    <a:pt x="0" y="260533"/>
                  </a:moveTo>
                  <a:cubicBezTo>
                    <a:pt x="723668" y="209873"/>
                    <a:pt x="1458192" y="246059"/>
                    <a:pt x="2149295" y="227967"/>
                  </a:cubicBezTo>
                  <a:cubicBezTo>
                    <a:pt x="2840398" y="209875"/>
                    <a:pt x="3469989" y="189973"/>
                    <a:pt x="4146619" y="151978"/>
                  </a:cubicBezTo>
                  <a:cubicBezTo>
                    <a:pt x="4823249" y="113984"/>
                    <a:pt x="6209074" y="0"/>
                    <a:pt x="6209074" y="0"/>
                  </a:cubicBezTo>
                </a:path>
              </a:pathLst>
            </a:custGeom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1074647" y="3174191"/>
              <a:ext cx="6404464" cy="260533"/>
            </a:xfrm>
            <a:custGeom>
              <a:avLst/>
              <a:gdLst>
                <a:gd name="connsiteX0" fmla="*/ 0 w 6404464"/>
                <a:gd name="connsiteY0" fmla="*/ 260533 h 260533"/>
                <a:gd name="connsiteX1" fmla="*/ 2138440 w 6404464"/>
                <a:gd name="connsiteY1" fmla="*/ 141122 h 260533"/>
                <a:gd name="connsiteX2" fmla="*/ 4146619 w 6404464"/>
                <a:gd name="connsiteY2" fmla="*/ 151978 h 260533"/>
                <a:gd name="connsiteX3" fmla="*/ 6404464 w 6404464"/>
                <a:gd name="connsiteY3" fmla="*/ 0 h 260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04464" h="260533">
                  <a:moveTo>
                    <a:pt x="0" y="260533"/>
                  </a:moveTo>
                  <a:cubicBezTo>
                    <a:pt x="723668" y="209873"/>
                    <a:pt x="1447337" y="159214"/>
                    <a:pt x="2138440" y="141122"/>
                  </a:cubicBezTo>
                  <a:cubicBezTo>
                    <a:pt x="2829543" y="123030"/>
                    <a:pt x="3435615" y="175498"/>
                    <a:pt x="4146619" y="151978"/>
                  </a:cubicBezTo>
                  <a:cubicBezTo>
                    <a:pt x="4857623" y="128458"/>
                    <a:pt x="6404464" y="0"/>
                    <a:pt x="6404464" y="0"/>
                  </a:cubicBezTo>
                </a:path>
              </a:pathLst>
            </a:custGeom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1074647" y="3852310"/>
              <a:ext cx="6404464" cy="260533"/>
            </a:xfrm>
            <a:custGeom>
              <a:avLst/>
              <a:gdLst>
                <a:gd name="connsiteX0" fmla="*/ 0 w 6404464"/>
                <a:gd name="connsiteY0" fmla="*/ 260533 h 260533"/>
                <a:gd name="connsiteX1" fmla="*/ 2138440 w 6404464"/>
                <a:gd name="connsiteY1" fmla="*/ 141122 h 260533"/>
                <a:gd name="connsiteX2" fmla="*/ 4146619 w 6404464"/>
                <a:gd name="connsiteY2" fmla="*/ 151978 h 260533"/>
                <a:gd name="connsiteX3" fmla="*/ 6404464 w 6404464"/>
                <a:gd name="connsiteY3" fmla="*/ 0 h 260533"/>
                <a:gd name="connsiteX0" fmla="*/ 0 w 6404464"/>
                <a:gd name="connsiteY0" fmla="*/ 260533 h 260533"/>
                <a:gd name="connsiteX1" fmla="*/ 2138440 w 6404464"/>
                <a:gd name="connsiteY1" fmla="*/ 249678 h 260533"/>
                <a:gd name="connsiteX2" fmla="*/ 4146619 w 6404464"/>
                <a:gd name="connsiteY2" fmla="*/ 151978 h 260533"/>
                <a:gd name="connsiteX3" fmla="*/ 6404464 w 6404464"/>
                <a:gd name="connsiteY3" fmla="*/ 0 h 260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04464" h="260533">
                  <a:moveTo>
                    <a:pt x="0" y="260533"/>
                  </a:moveTo>
                  <a:cubicBezTo>
                    <a:pt x="723668" y="209873"/>
                    <a:pt x="1447337" y="267770"/>
                    <a:pt x="2138440" y="249678"/>
                  </a:cubicBezTo>
                  <a:cubicBezTo>
                    <a:pt x="2829543" y="231586"/>
                    <a:pt x="3435615" y="193591"/>
                    <a:pt x="4146619" y="151978"/>
                  </a:cubicBezTo>
                  <a:lnTo>
                    <a:pt x="6404464" y="0"/>
                  </a:lnTo>
                </a:path>
              </a:pathLst>
            </a:custGeom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1074647" y="4530429"/>
              <a:ext cx="6404464" cy="260533"/>
            </a:xfrm>
            <a:custGeom>
              <a:avLst/>
              <a:gdLst>
                <a:gd name="connsiteX0" fmla="*/ 0 w 6404464"/>
                <a:gd name="connsiteY0" fmla="*/ 260533 h 260533"/>
                <a:gd name="connsiteX1" fmla="*/ 2138440 w 6404464"/>
                <a:gd name="connsiteY1" fmla="*/ 141122 h 260533"/>
                <a:gd name="connsiteX2" fmla="*/ 4146619 w 6404464"/>
                <a:gd name="connsiteY2" fmla="*/ 151978 h 260533"/>
                <a:gd name="connsiteX3" fmla="*/ 6404464 w 6404464"/>
                <a:gd name="connsiteY3" fmla="*/ 0 h 260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04464" h="260533">
                  <a:moveTo>
                    <a:pt x="0" y="260533"/>
                  </a:moveTo>
                  <a:cubicBezTo>
                    <a:pt x="723668" y="209873"/>
                    <a:pt x="1447337" y="159214"/>
                    <a:pt x="2138440" y="141122"/>
                  </a:cubicBezTo>
                  <a:cubicBezTo>
                    <a:pt x="2829543" y="123030"/>
                    <a:pt x="3435615" y="175498"/>
                    <a:pt x="4146619" y="151978"/>
                  </a:cubicBezTo>
                  <a:cubicBezTo>
                    <a:pt x="4857623" y="128458"/>
                    <a:pt x="6404464" y="0"/>
                    <a:pt x="6404464" y="0"/>
                  </a:cubicBezTo>
                </a:path>
              </a:pathLst>
            </a:custGeom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1063791" y="5338814"/>
              <a:ext cx="6361044" cy="54278"/>
            </a:xfrm>
            <a:custGeom>
              <a:avLst/>
              <a:gdLst>
                <a:gd name="connsiteX0" fmla="*/ 0 w 6404464"/>
                <a:gd name="connsiteY0" fmla="*/ 260533 h 260533"/>
                <a:gd name="connsiteX1" fmla="*/ 2138440 w 6404464"/>
                <a:gd name="connsiteY1" fmla="*/ 141122 h 260533"/>
                <a:gd name="connsiteX2" fmla="*/ 4146619 w 6404464"/>
                <a:gd name="connsiteY2" fmla="*/ 151978 h 260533"/>
                <a:gd name="connsiteX3" fmla="*/ 6404464 w 6404464"/>
                <a:gd name="connsiteY3" fmla="*/ 0 h 260533"/>
                <a:gd name="connsiteX0" fmla="*/ 0 w 6415319"/>
                <a:gd name="connsiteY0" fmla="*/ 184544 h 184544"/>
                <a:gd name="connsiteX1" fmla="*/ 2149295 w 6415319"/>
                <a:gd name="connsiteY1" fmla="*/ 141122 h 184544"/>
                <a:gd name="connsiteX2" fmla="*/ 4157474 w 6415319"/>
                <a:gd name="connsiteY2" fmla="*/ 151978 h 184544"/>
                <a:gd name="connsiteX3" fmla="*/ 6415319 w 6415319"/>
                <a:gd name="connsiteY3" fmla="*/ 0 h 184544"/>
                <a:gd name="connsiteX0" fmla="*/ 0 w 6361044"/>
                <a:gd name="connsiteY0" fmla="*/ 54278 h 54278"/>
                <a:gd name="connsiteX1" fmla="*/ 2149295 w 6361044"/>
                <a:gd name="connsiteY1" fmla="*/ 10856 h 54278"/>
                <a:gd name="connsiteX2" fmla="*/ 4157474 w 6361044"/>
                <a:gd name="connsiteY2" fmla="*/ 21712 h 54278"/>
                <a:gd name="connsiteX3" fmla="*/ 6361044 w 6361044"/>
                <a:gd name="connsiteY3" fmla="*/ 0 h 54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61044" h="54278">
                  <a:moveTo>
                    <a:pt x="0" y="54278"/>
                  </a:moveTo>
                  <a:cubicBezTo>
                    <a:pt x="723668" y="3618"/>
                    <a:pt x="1456383" y="16284"/>
                    <a:pt x="2149295" y="10856"/>
                  </a:cubicBezTo>
                  <a:lnTo>
                    <a:pt x="4157474" y="21712"/>
                  </a:lnTo>
                  <a:lnTo>
                    <a:pt x="6361044" y="0"/>
                  </a:lnTo>
                </a:path>
              </a:pathLst>
            </a:custGeom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1074647" y="5886668"/>
              <a:ext cx="6404464" cy="260533"/>
            </a:xfrm>
            <a:custGeom>
              <a:avLst/>
              <a:gdLst>
                <a:gd name="connsiteX0" fmla="*/ 0 w 6404464"/>
                <a:gd name="connsiteY0" fmla="*/ 260533 h 260533"/>
                <a:gd name="connsiteX1" fmla="*/ 2138440 w 6404464"/>
                <a:gd name="connsiteY1" fmla="*/ 141122 h 260533"/>
                <a:gd name="connsiteX2" fmla="*/ 4146619 w 6404464"/>
                <a:gd name="connsiteY2" fmla="*/ 151978 h 260533"/>
                <a:gd name="connsiteX3" fmla="*/ 6404464 w 6404464"/>
                <a:gd name="connsiteY3" fmla="*/ 0 h 260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04464" h="260533">
                  <a:moveTo>
                    <a:pt x="0" y="260533"/>
                  </a:moveTo>
                  <a:cubicBezTo>
                    <a:pt x="723668" y="209873"/>
                    <a:pt x="1447337" y="159214"/>
                    <a:pt x="2138440" y="141122"/>
                  </a:cubicBezTo>
                  <a:cubicBezTo>
                    <a:pt x="2829543" y="123030"/>
                    <a:pt x="3435615" y="175498"/>
                    <a:pt x="4146619" y="151978"/>
                  </a:cubicBezTo>
                  <a:cubicBezTo>
                    <a:pt x="4857623" y="128458"/>
                    <a:pt x="6404464" y="0"/>
                    <a:pt x="6404464" y="0"/>
                  </a:cubicBezTo>
                </a:path>
              </a:pathLst>
            </a:custGeom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6766" y="223896"/>
              <a:ext cx="8249817" cy="6338577"/>
            </a:xfrm>
            <a:prstGeom prst="rect">
              <a:avLst/>
            </a:prstGeom>
            <a:solidFill>
              <a:schemeClr val="bg1">
                <a:alpha val="63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you need to be naughty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21328083">
            <a:off x="434142" y="2349914"/>
            <a:ext cx="8229600" cy="3705802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2"/>
              <a:buChar char="q"/>
            </a:pPr>
            <a:r>
              <a:rPr lang="en-US" sz="2400" dirty="0" smtClean="0">
                <a:latin typeface="AhnbergHand"/>
                <a:cs typeface="AhnbergHand"/>
              </a:rPr>
              <a:t>Generate a list of open resolvers (</a:t>
            </a:r>
            <a:r>
              <a:rPr lang="en-US" sz="2400" dirty="0" err="1" smtClean="0">
                <a:latin typeface="AhnbergHand"/>
                <a:cs typeface="AhnbergHand"/>
              </a:rPr>
              <a:t>zmap</a:t>
            </a:r>
            <a:r>
              <a:rPr lang="en-US" sz="2400" dirty="0" smtClean="0">
                <a:latin typeface="AhnbergHand"/>
                <a:cs typeface="AhnbergHand"/>
              </a:rPr>
              <a:t>, for example is a good starting point)</a:t>
            </a:r>
          </a:p>
          <a:p>
            <a:pPr>
              <a:buFont typeface="Wingdings" charset="2"/>
              <a:buChar char="q"/>
            </a:pPr>
            <a:r>
              <a:rPr lang="en-US" sz="2400" dirty="0" smtClean="0">
                <a:latin typeface="AhnbergHand"/>
                <a:cs typeface="AhnbergHand"/>
              </a:rPr>
              <a:t>Write a simple script that sends a simple DNS query to an open resolver, with UDP source address spoofing</a:t>
            </a:r>
          </a:p>
          <a:p>
            <a:pPr>
              <a:buFont typeface="Wingdings" charset="2"/>
              <a:buChar char="q"/>
            </a:pPr>
            <a:r>
              <a:rPr lang="en-US" sz="2400" dirty="0" smtClean="0">
                <a:latin typeface="AhnbergHand"/>
                <a:cs typeface="AhnbergHand"/>
              </a:rPr>
              <a:t>Enlist a </a:t>
            </a:r>
            <a:r>
              <a:rPr lang="en-US" sz="2400" dirty="0" smtClean="0">
                <a:latin typeface="AhnbergHand"/>
                <a:cs typeface="AhnbergHand"/>
              </a:rPr>
              <a:t>collection of coercible hosts </a:t>
            </a:r>
            <a:r>
              <a:rPr lang="en-US" sz="2400" dirty="0" smtClean="0">
                <a:latin typeface="AhnbergHand"/>
                <a:cs typeface="AhnbergHand"/>
              </a:rPr>
              <a:t>to generate some 250,000 </a:t>
            </a:r>
            <a:r>
              <a:rPr lang="en-US" sz="2400" dirty="0" smtClean="0">
                <a:latin typeface="AhnbergHand"/>
                <a:cs typeface="AhnbergHand"/>
              </a:rPr>
              <a:t>DNS queries </a:t>
            </a:r>
            <a:r>
              <a:rPr lang="en-US" sz="2400" dirty="0" smtClean="0">
                <a:latin typeface="AhnbergHand"/>
                <a:cs typeface="AhnbergHand"/>
              </a:rPr>
              <a:t>per second across </a:t>
            </a:r>
            <a:r>
              <a:rPr lang="en-US" sz="2400" dirty="0" smtClean="0">
                <a:latin typeface="AhnbergHand"/>
                <a:cs typeface="AhnbergHand"/>
              </a:rPr>
              <a:t>your list</a:t>
            </a:r>
            <a:r>
              <a:rPr lang="en-US" sz="2400" dirty="0" smtClean="0">
                <a:latin typeface="AhnbergHand"/>
                <a:cs typeface="AhnbergHand"/>
              </a:rPr>
              <a:t> </a:t>
            </a:r>
            <a:r>
              <a:rPr lang="en-US" sz="2400" dirty="0" smtClean="0">
                <a:latin typeface="AhnbergHand"/>
                <a:cs typeface="AhnbergHand"/>
              </a:rPr>
              <a:t>of open resolvers</a:t>
            </a:r>
          </a:p>
          <a:p>
            <a:pPr>
              <a:buFont typeface="Wingdings" charset="2"/>
              <a:buChar char="q"/>
            </a:pPr>
            <a:r>
              <a:rPr lang="en-US" sz="2400" dirty="0" smtClean="0">
                <a:latin typeface="AhnbergHand"/>
                <a:cs typeface="AhnbergHand"/>
              </a:rPr>
              <a:t>And the servers will respond with a 300Mbps DDOS stream</a:t>
            </a:r>
            <a:r>
              <a:rPr lang="en-US" sz="2400" dirty="0" smtClean="0">
                <a:latin typeface="AhnbergHand"/>
                <a:cs typeface="AhnbergHand"/>
              </a:rPr>
              <a:t>!</a:t>
            </a:r>
          </a:p>
          <a:p>
            <a:pPr>
              <a:buFont typeface="Wingdings" charset="2"/>
              <a:buChar char="q"/>
            </a:pPr>
            <a:r>
              <a:rPr lang="en-US" sz="2400" dirty="0" smtClean="0">
                <a:latin typeface="AhnbergHand"/>
                <a:cs typeface="AhnbergHand"/>
              </a:rPr>
              <a:t>Rinse, repeat and multiply</a:t>
            </a:r>
            <a:endParaRPr lang="en-US" sz="2400" dirty="0" smtClean="0">
              <a:latin typeface="AhnbergHand"/>
              <a:cs typeface="AhnbergHand"/>
            </a:endParaRPr>
          </a:p>
        </p:txBody>
      </p:sp>
      <p:sp>
        <p:nvSpPr>
          <p:cNvPr id="16" name="TextBox 15"/>
          <p:cNvSpPr txBox="1"/>
          <p:nvPr/>
        </p:nvSpPr>
        <p:spPr>
          <a:xfrm rot="21212856">
            <a:off x="482673" y="1658209"/>
            <a:ext cx="29161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AhnbergHand"/>
                <a:cs typeface="AhnbergHand"/>
              </a:rPr>
              <a:t>To Do List</a:t>
            </a:r>
            <a:endParaRPr lang="en-US" sz="3600" dirty="0">
              <a:latin typeface="AhnbergHand"/>
              <a:cs typeface="AhnbergHand"/>
            </a:endParaRPr>
          </a:p>
        </p:txBody>
      </p:sp>
      <p:pic>
        <p:nvPicPr>
          <p:cNvPr id="17" name="Picture 16" descr="don-camillo-devil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411" y="5308403"/>
            <a:ext cx="33401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5717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need to be nice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q"/>
            </a:pPr>
            <a:r>
              <a:rPr lang="en-US" dirty="0" smtClean="0"/>
              <a:t>Add RRL to your DNS resolvers</a:t>
            </a:r>
          </a:p>
          <a:p>
            <a:pPr>
              <a:buFont typeface="Wingdings" charset="2"/>
              <a:buChar char="q"/>
            </a:pPr>
            <a:r>
              <a:rPr lang="en-US" dirty="0" smtClean="0"/>
              <a:t>Clean up open DNS resolvers in your networks</a:t>
            </a:r>
          </a:p>
          <a:p>
            <a:pPr marL="457200" lvl="1" indent="0">
              <a:buNone/>
            </a:pPr>
            <a:r>
              <a:rPr lang="en-US" dirty="0" smtClean="0"/>
              <a:t>Limit queries on recursive resolvers to </a:t>
            </a:r>
            <a:r>
              <a:rPr lang="en-US" dirty="0" smtClean="0"/>
              <a:t>be sourced from </a:t>
            </a:r>
            <a:r>
              <a:rPr lang="en-US" dirty="0" smtClean="0"/>
              <a:t>your client cone, if you can</a:t>
            </a:r>
          </a:p>
        </p:txBody>
      </p:sp>
    </p:spTree>
    <p:extLst>
      <p:ext uri="{BB962C8B-B14F-4D97-AF65-F5344CB8AC3E}">
        <p14:creationId xmlns:p14="http://schemas.microsoft.com/office/powerpoint/2010/main" val="12535769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Being nice is not always possible</a:t>
            </a:r>
          </a:p>
          <a:p>
            <a:pPr lvl="1"/>
            <a:r>
              <a:rPr lang="en-US" dirty="0"/>
              <a:t>There is a significant volume of embedded </a:t>
            </a:r>
            <a:r>
              <a:rPr lang="en-US" dirty="0" smtClean="0"/>
              <a:t>DNS functionality </a:t>
            </a:r>
            <a:r>
              <a:rPr lang="en-US" dirty="0"/>
              <a:t>in appliances and </a:t>
            </a:r>
            <a:r>
              <a:rPr lang="en-US" dirty="0" smtClean="0"/>
              <a:t>NAT-based </a:t>
            </a:r>
            <a:r>
              <a:rPr lang="en-US" dirty="0" err="1" smtClean="0"/>
              <a:t>consumerware</a:t>
            </a:r>
            <a:endParaRPr lang="en-US" dirty="0"/>
          </a:p>
          <a:p>
            <a:pPr lvl="1"/>
            <a:r>
              <a:rPr lang="en-US" dirty="0"/>
              <a:t>And enough of </a:t>
            </a:r>
            <a:r>
              <a:rPr lang="en-US" dirty="0" smtClean="0"/>
              <a:t> </a:t>
            </a:r>
            <a:r>
              <a:rPr lang="en-US" dirty="0"/>
              <a:t>includes </a:t>
            </a:r>
            <a:r>
              <a:rPr lang="en-US" dirty="0" smtClean="0"/>
              <a:t>open DNS resolver functionality to </a:t>
            </a:r>
            <a:r>
              <a:rPr lang="en-US" dirty="0"/>
              <a:t>be a problem that is not going to be “fixed” anytime </a:t>
            </a:r>
            <a:r>
              <a:rPr lang="en-US" dirty="0" smtClean="0"/>
              <a:t>soon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5238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It’s not just the DNS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NTP uses a UDP-based command and control channel over the same port as the time exchange (UDP port 123)</a:t>
            </a:r>
          </a:p>
          <a:p>
            <a:r>
              <a:rPr lang="en-US" dirty="0" smtClean="0"/>
              <a:t>And NTP servers are </a:t>
            </a:r>
            <a:r>
              <a:rPr lang="en-US" dirty="0" smtClean="0"/>
              <a:t>often installed </a:t>
            </a:r>
            <a:r>
              <a:rPr lang="en-US" dirty="0" smtClean="0"/>
              <a:t>with an open </a:t>
            </a:r>
            <a:r>
              <a:rPr lang="en-US" dirty="0" err="1" smtClean="0"/>
              <a:t>config</a:t>
            </a:r>
            <a:endParaRPr lang="en-US" dirty="0" smtClean="0"/>
          </a:p>
          <a:p>
            <a:r>
              <a:rPr lang="en-US" dirty="0" smtClean="0"/>
              <a:t>The NTP </a:t>
            </a:r>
            <a:r>
              <a:rPr lang="en-US" dirty="0" err="1" smtClean="0"/>
              <a:t>monlist</a:t>
            </a:r>
            <a:r>
              <a:rPr lang="en-US" dirty="0" smtClean="0"/>
              <a:t> command is 220 bytes to send, and the response is a set of  packets with a total volume of 46,800 bytes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5007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need to be nice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q"/>
            </a:pPr>
            <a:r>
              <a:rPr lang="en-US" dirty="0" smtClean="0"/>
              <a:t>Add RRL to your DNS resolvers</a:t>
            </a:r>
          </a:p>
          <a:p>
            <a:pPr>
              <a:buFont typeface="Wingdings" charset="2"/>
              <a:buChar char="q"/>
            </a:pPr>
            <a:r>
              <a:rPr lang="en-US" dirty="0" smtClean="0"/>
              <a:t>Clean up open DNS resolvers in your networks</a:t>
            </a:r>
          </a:p>
          <a:p>
            <a:pPr marL="457200" lvl="1" indent="0">
              <a:buNone/>
            </a:pPr>
            <a:r>
              <a:rPr lang="en-US" dirty="0" smtClean="0"/>
              <a:t>Limit queries on recursive resolvers to come from your client cone, if you can</a:t>
            </a:r>
          </a:p>
          <a:p>
            <a:pPr>
              <a:buFont typeface="Wingdings" charset="2"/>
              <a:buChar char="q"/>
            </a:pPr>
            <a:r>
              <a:rPr lang="en-US" dirty="0" smtClean="0"/>
              <a:t>While you are at it, do the same filtering for NTP, and the </a:t>
            </a:r>
            <a:r>
              <a:rPr lang="en-US" sz="2800" dirty="0" err="1" smtClean="0">
                <a:latin typeface="Courier"/>
                <a:cs typeface="Courier"/>
              </a:rPr>
              <a:t>monlist</a:t>
            </a:r>
            <a:r>
              <a:rPr lang="en-US" dirty="0" smtClean="0"/>
              <a:t> command in particular</a:t>
            </a:r>
          </a:p>
        </p:txBody>
      </p:sp>
    </p:spTree>
    <p:extLst>
      <p:ext uri="{BB962C8B-B14F-4D97-AF65-F5344CB8AC3E}">
        <p14:creationId xmlns:p14="http://schemas.microsoft.com/office/powerpoint/2010/main" val="41589716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the longer term…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Commonly used protocols that can generate large UDP responses are a long term problem</a:t>
            </a:r>
          </a:p>
          <a:p>
            <a:pPr lvl="1"/>
            <a:r>
              <a:rPr lang="en-US" dirty="0" smtClean="0"/>
              <a:t>And DNSSEC will not cram into a 512 byte payload in the DNS</a:t>
            </a:r>
          </a:p>
          <a:p>
            <a:r>
              <a:rPr lang="en-US" dirty="0" smtClean="0"/>
              <a:t>So maybe it’s the ability to pass through IP packets through the network with a false IP source address that is the basic problem, and just UDP exposes this problem to application level </a:t>
            </a:r>
            <a:r>
              <a:rPr lang="en-US" dirty="0" err="1" smtClean="0"/>
              <a:t>behaviour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605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need to be nice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q"/>
            </a:pPr>
            <a:r>
              <a:rPr lang="en-US" dirty="0" smtClean="0"/>
              <a:t>Add RRL to your DNS resolvers</a:t>
            </a:r>
          </a:p>
          <a:p>
            <a:pPr>
              <a:buFont typeface="Wingdings" charset="2"/>
              <a:buChar char="q"/>
            </a:pPr>
            <a:r>
              <a:rPr lang="en-US" dirty="0" smtClean="0"/>
              <a:t>Clean up open DNS resolvers in your networks</a:t>
            </a:r>
          </a:p>
          <a:p>
            <a:pPr marL="457200" lvl="1" indent="0">
              <a:buNone/>
            </a:pPr>
            <a:r>
              <a:rPr lang="en-US" dirty="0" smtClean="0"/>
              <a:t>Limit queries on recursive resolvers to come from your client cone, if you can</a:t>
            </a:r>
          </a:p>
          <a:p>
            <a:pPr>
              <a:buFont typeface="Wingdings" charset="2"/>
              <a:buChar char="q"/>
            </a:pPr>
            <a:r>
              <a:rPr lang="en-US" dirty="0" smtClean="0"/>
              <a:t>While you are at it do the same filtering for NTP, and the </a:t>
            </a:r>
            <a:r>
              <a:rPr lang="en-US" sz="2800" dirty="0" err="1" smtClean="0">
                <a:latin typeface="Courier"/>
                <a:cs typeface="Courier"/>
              </a:rPr>
              <a:t>monlist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smtClean="0"/>
              <a:t>command in particular</a:t>
            </a:r>
          </a:p>
          <a:p>
            <a:pPr>
              <a:buFont typeface="Wingdings" charset="2"/>
              <a:buChar char="q"/>
            </a:pPr>
            <a:r>
              <a:rPr lang="en-US" dirty="0" smtClean="0"/>
              <a:t>Perform outbound traffic filtering to support source address validation: BCP38</a:t>
            </a:r>
          </a:p>
        </p:txBody>
      </p:sp>
      <p:sp>
        <p:nvSpPr>
          <p:cNvPr id="5" name="Freeform 4"/>
          <p:cNvSpPr/>
          <p:nvPr/>
        </p:nvSpPr>
        <p:spPr>
          <a:xfrm>
            <a:off x="159786" y="4578695"/>
            <a:ext cx="8527014" cy="1542704"/>
          </a:xfrm>
          <a:custGeom>
            <a:avLst/>
            <a:gdLst>
              <a:gd name="connsiteX0" fmla="*/ 3947205 w 8113091"/>
              <a:gd name="connsiteY0" fmla="*/ 294924 h 1137337"/>
              <a:gd name="connsiteX1" fmla="*/ 582148 w 8113091"/>
              <a:gd name="connsiteY1" fmla="*/ 186368 h 1137337"/>
              <a:gd name="connsiteX2" fmla="*/ 560438 w 8113091"/>
              <a:gd name="connsiteY2" fmla="*/ 902835 h 1137337"/>
              <a:gd name="connsiteX3" fmla="*/ 6172485 w 8113091"/>
              <a:gd name="connsiteY3" fmla="*/ 1130802 h 1137337"/>
              <a:gd name="connsiteX4" fmla="*/ 8093824 w 8113091"/>
              <a:gd name="connsiteY4" fmla="*/ 696579 h 1137337"/>
              <a:gd name="connsiteX5" fmla="*/ 6932337 w 8113091"/>
              <a:gd name="connsiteY5" fmla="*/ 34390 h 1137337"/>
              <a:gd name="connsiteX6" fmla="*/ 3426164 w 8113091"/>
              <a:gd name="connsiteY6" fmla="*/ 153801 h 1137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13091" h="1137337">
                <a:moveTo>
                  <a:pt x="3947205" y="294924"/>
                </a:moveTo>
                <a:cubicBezTo>
                  <a:pt x="2546907" y="189986"/>
                  <a:pt x="1146609" y="85049"/>
                  <a:pt x="582148" y="186368"/>
                </a:cubicBezTo>
                <a:cubicBezTo>
                  <a:pt x="17687" y="287687"/>
                  <a:pt x="-371285" y="745429"/>
                  <a:pt x="560438" y="902835"/>
                </a:cubicBezTo>
                <a:cubicBezTo>
                  <a:pt x="1492161" y="1060241"/>
                  <a:pt x="4916921" y="1165178"/>
                  <a:pt x="6172485" y="1130802"/>
                </a:cubicBezTo>
                <a:cubicBezTo>
                  <a:pt x="7428049" y="1096426"/>
                  <a:pt x="7967182" y="879314"/>
                  <a:pt x="8093824" y="696579"/>
                </a:cubicBezTo>
                <a:cubicBezTo>
                  <a:pt x="8220466" y="513844"/>
                  <a:pt x="7710280" y="124853"/>
                  <a:pt x="6932337" y="34390"/>
                </a:cubicBezTo>
                <a:cubicBezTo>
                  <a:pt x="6154394" y="-56073"/>
                  <a:pt x="4790279" y="48864"/>
                  <a:pt x="3426164" y="153801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488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Useful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0512"/>
            <a:ext cx="8229600" cy="50542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Open DNS resolvers:</a:t>
            </a:r>
          </a:p>
          <a:p>
            <a:pPr marL="457200" lvl="1" indent="0">
              <a:buNone/>
            </a:pPr>
            <a:r>
              <a:rPr lang="en-US" sz="1600" dirty="0"/>
              <a:t>http://</a:t>
            </a:r>
            <a:r>
              <a:rPr lang="en-US" sz="1600" dirty="0" err="1" smtClean="0"/>
              <a:t>openresolverproject.org</a:t>
            </a:r>
            <a:endParaRPr lang="en-US" sz="1600" dirty="0" smtClean="0"/>
          </a:p>
          <a:p>
            <a:pPr marL="0" indent="0">
              <a:buNone/>
            </a:pPr>
            <a:r>
              <a:rPr lang="en-US" sz="2000" dirty="0" smtClean="0"/>
              <a:t>DNS RRL description</a:t>
            </a:r>
          </a:p>
          <a:p>
            <a:pPr marL="457200" lvl="1" indent="0">
              <a:buNone/>
            </a:pPr>
            <a:r>
              <a:rPr lang="en-US" sz="1600" dirty="0" smtClean="0"/>
              <a:t>http</a:t>
            </a:r>
            <a:r>
              <a:rPr lang="en-US" sz="1600" dirty="0"/>
              <a:t>://</a:t>
            </a:r>
            <a:r>
              <a:rPr lang="en-US" sz="1600" dirty="0" err="1"/>
              <a:t>www.redbarn.org</a:t>
            </a:r>
            <a:r>
              <a:rPr lang="en-US" sz="1600" dirty="0"/>
              <a:t>/</a:t>
            </a:r>
            <a:r>
              <a:rPr lang="en-US" sz="1600" dirty="0" err="1"/>
              <a:t>dns</a:t>
            </a:r>
            <a:r>
              <a:rPr lang="en-US" sz="1600" dirty="0"/>
              <a:t>/</a:t>
            </a:r>
            <a:r>
              <a:rPr lang="en-US" sz="1600" dirty="0" err="1"/>
              <a:t>ratelimits</a:t>
            </a:r>
            <a:endParaRPr lang="en-US" sz="1600" dirty="0" smtClean="0"/>
          </a:p>
          <a:p>
            <a:pPr marL="0" indent="0">
              <a:buNone/>
            </a:pPr>
            <a:r>
              <a:rPr lang="en-US" sz="2000" dirty="0" smtClean="0"/>
              <a:t>Sealing up NTP – a template for </a:t>
            </a:r>
            <a:r>
              <a:rPr lang="en-US" sz="2000" dirty="0" err="1" smtClean="0"/>
              <a:t>ntp.conf</a:t>
            </a:r>
            <a:endParaRPr lang="en-US" sz="2000" dirty="0" smtClean="0"/>
          </a:p>
          <a:p>
            <a:pPr marL="457200" lvl="1" indent="0">
              <a:buNone/>
            </a:pPr>
            <a:r>
              <a:rPr lang="en-US" sz="1600" dirty="0" smtClean="0"/>
              <a:t>http://</a:t>
            </a:r>
            <a:r>
              <a:rPr lang="en-US" sz="1600" dirty="0" err="1" smtClean="0"/>
              <a:t>www.team-cymru.org</a:t>
            </a:r>
            <a:r>
              <a:rPr lang="en-US" sz="1600" dirty="0" smtClean="0"/>
              <a:t>/</a:t>
            </a:r>
            <a:r>
              <a:rPr lang="en-US" sz="1600" dirty="0" err="1" smtClean="0"/>
              <a:t>ReadingRoom</a:t>
            </a:r>
            <a:r>
              <a:rPr lang="en-US" sz="1600" dirty="0" smtClean="0"/>
              <a:t>/Templates/secure-</a:t>
            </a:r>
            <a:r>
              <a:rPr lang="en-US" sz="1600" dirty="0" err="1" smtClean="0"/>
              <a:t>ntp</a:t>
            </a:r>
            <a:r>
              <a:rPr lang="en-US" sz="1600" dirty="0" smtClean="0"/>
              <a:t>-</a:t>
            </a:r>
            <a:r>
              <a:rPr lang="en-US" sz="1600" dirty="0" err="1" smtClean="0"/>
              <a:t>template.html</a:t>
            </a:r>
            <a:endParaRPr lang="en-US" sz="1600" dirty="0" smtClean="0"/>
          </a:p>
          <a:p>
            <a:pPr marL="0" indent="0">
              <a:buNone/>
            </a:pPr>
            <a:r>
              <a:rPr lang="en-US" sz="2000" dirty="0" smtClean="0"/>
              <a:t>Open NTP servers</a:t>
            </a:r>
          </a:p>
          <a:p>
            <a:pPr marL="457200" lvl="1" indent="0">
              <a:buNone/>
            </a:pPr>
            <a:r>
              <a:rPr lang="en-US" sz="1600" dirty="0" smtClean="0"/>
              <a:t>http://</a:t>
            </a:r>
            <a:r>
              <a:rPr lang="en-US" sz="1600" dirty="0" err="1" smtClean="0"/>
              <a:t>openntpproject.org</a:t>
            </a:r>
            <a:endParaRPr lang="en-US" sz="1600" dirty="0" smtClean="0"/>
          </a:p>
          <a:p>
            <a:pPr marL="0" indent="0">
              <a:buNone/>
            </a:pPr>
            <a:r>
              <a:rPr lang="en-US" sz="2000" dirty="0" smtClean="0"/>
              <a:t>BCP 38</a:t>
            </a:r>
          </a:p>
          <a:p>
            <a:pPr marL="457200" lvl="1" indent="0">
              <a:buNone/>
            </a:pPr>
            <a:r>
              <a:rPr lang="en-US" sz="1600" dirty="0" smtClean="0"/>
              <a:t>http://bcp38.info</a:t>
            </a:r>
          </a:p>
          <a:p>
            <a:pPr marL="0" indent="0">
              <a:buNone/>
            </a:pPr>
            <a:r>
              <a:rPr lang="en-US" sz="2000" dirty="0" smtClean="0"/>
              <a:t>BCP 38 tracking</a:t>
            </a:r>
          </a:p>
          <a:p>
            <a:pPr marL="457200" lvl="1" indent="0">
              <a:buNone/>
            </a:pPr>
            <a:r>
              <a:rPr lang="en-US" sz="1600" dirty="0" smtClean="0"/>
              <a:t>http://</a:t>
            </a:r>
            <a:r>
              <a:rPr lang="en-US" sz="1600" dirty="0" err="1" smtClean="0"/>
              <a:t>spoofer.cmand.org</a:t>
            </a:r>
            <a:r>
              <a:rPr lang="en-US" sz="1600" dirty="0" smtClean="0"/>
              <a:t>//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875837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3013" y="2833301"/>
            <a:ext cx="5093785" cy="329286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Thanks!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445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669727" y="285750"/>
            <a:ext cx="7803431" cy="1490142"/>
          </a:xfrm>
        </p:spPr>
        <p:txBody>
          <a:bodyPr/>
          <a:lstStyle/>
          <a:p>
            <a:r>
              <a:rPr lang="en-US" dirty="0"/>
              <a:t>The E</a:t>
            </a:r>
            <a:r>
              <a:rPr lang="en-US" dirty="0" smtClean="0"/>
              <a:t>volution of Evil</a:t>
            </a:r>
            <a:endParaRPr lang="en-U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9727" y="1821657"/>
            <a:ext cx="7803431" cy="4419079"/>
          </a:xfrm>
        </p:spPr>
        <p:txBody>
          <a:bodyPr>
            <a:normAutofit/>
          </a:bodyPr>
          <a:lstStyle/>
          <a:p>
            <a:pPr marL="321457" indent="-321457">
              <a:buSzPct val="75000"/>
              <a:buFontTx/>
              <a:buChar char="•"/>
            </a:pPr>
            <a:r>
              <a:rPr lang="en-US" sz="2800" dirty="0" smtClean="0"/>
              <a:t>Then they </a:t>
            </a:r>
            <a:r>
              <a:rPr lang="en-US" sz="2800" dirty="0"/>
              <a:t>enrolled a bot army to send </a:t>
            </a:r>
            <a:r>
              <a:rPr lang="en-US" sz="2800" dirty="0" smtClean="0"/>
              <a:t>evil</a:t>
            </a:r>
          </a:p>
          <a:p>
            <a:pPr marL="400050" lvl="1" indent="0">
              <a:buSzPct val="75000"/>
              <a:buNone/>
            </a:pPr>
            <a:r>
              <a:rPr lang="en-US" sz="1600" dirty="0"/>
              <a:t>w</a:t>
            </a:r>
            <a:r>
              <a:rPr lang="en-US" sz="1600" dirty="0" smtClean="0"/>
              <a:t>hich kept the attacker hidden and increased the damage leverage</a:t>
            </a:r>
          </a:p>
          <a:p>
            <a:pPr marL="400050" lvl="1" indent="0">
              <a:buSzPct val="75000"/>
              <a:buNone/>
            </a:pPr>
            <a:endParaRPr lang="en-US" sz="1600" dirty="0"/>
          </a:p>
        </p:txBody>
      </p:sp>
      <p:sp>
        <p:nvSpPr>
          <p:cNvPr id="52" name="Freeform 51"/>
          <p:cNvSpPr/>
          <p:nvPr/>
        </p:nvSpPr>
        <p:spPr>
          <a:xfrm>
            <a:off x="1181459" y="3760656"/>
            <a:ext cx="720040" cy="1329117"/>
          </a:xfrm>
          <a:custGeom>
            <a:avLst/>
            <a:gdLst>
              <a:gd name="connsiteX0" fmla="*/ 531656 w 720040"/>
              <a:gd name="connsiteY0" fmla="*/ 0 h 1329117"/>
              <a:gd name="connsiteX1" fmla="*/ 147682 w 720040"/>
              <a:gd name="connsiteY1" fmla="*/ 118136 h 1329117"/>
              <a:gd name="connsiteX2" fmla="*/ 383974 w 720040"/>
              <a:gd name="connsiteY2" fmla="*/ 315028 h 1329117"/>
              <a:gd name="connsiteX3" fmla="*/ 708875 w 720040"/>
              <a:gd name="connsiteY3" fmla="*/ 206737 h 1329117"/>
              <a:gd name="connsiteX4" fmla="*/ 649802 w 720040"/>
              <a:gd name="connsiteY4" fmla="*/ 108291 h 1329117"/>
              <a:gd name="connsiteX5" fmla="*/ 699030 w 720040"/>
              <a:gd name="connsiteY5" fmla="*/ 226426 h 1329117"/>
              <a:gd name="connsiteX6" fmla="*/ 383974 w 720040"/>
              <a:gd name="connsiteY6" fmla="*/ 354406 h 1329117"/>
              <a:gd name="connsiteX7" fmla="*/ 413511 w 720040"/>
              <a:gd name="connsiteY7" fmla="*/ 984461 h 1329117"/>
              <a:gd name="connsiteX8" fmla="*/ 157528 w 720040"/>
              <a:gd name="connsiteY8" fmla="*/ 1329022 h 1329117"/>
              <a:gd name="connsiteX9" fmla="*/ 443047 w 720040"/>
              <a:gd name="connsiteY9" fmla="*/ 954927 h 1329117"/>
              <a:gd name="connsiteX10" fmla="*/ 649802 w 720040"/>
              <a:gd name="connsiteY10" fmla="*/ 1240421 h 1329117"/>
              <a:gd name="connsiteX11" fmla="*/ 443047 w 720040"/>
              <a:gd name="connsiteY11" fmla="*/ 954927 h 1329117"/>
              <a:gd name="connsiteX12" fmla="*/ 374129 w 720040"/>
              <a:gd name="connsiteY12" fmla="*/ 551298 h 1329117"/>
              <a:gd name="connsiteX13" fmla="*/ 630111 w 720040"/>
              <a:gd name="connsiteY13" fmla="*/ 482386 h 1329117"/>
              <a:gd name="connsiteX14" fmla="*/ 324901 w 720040"/>
              <a:gd name="connsiteY14" fmla="*/ 521765 h 1329117"/>
              <a:gd name="connsiteX15" fmla="*/ 236292 w 720040"/>
              <a:gd name="connsiteY15" fmla="*/ 718657 h 1329117"/>
              <a:gd name="connsiteX16" fmla="*/ 49227 w 720040"/>
              <a:gd name="connsiteY16" fmla="*/ 383940 h 1329117"/>
              <a:gd name="connsiteX17" fmla="*/ 0 w 720040"/>
              <a:gd name="connsiteY17" fmla="*/ 433163 h 1329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20040" h="1329117">
                <a:moveTo>
                  <a:pt x="531656" y="0"/>
                </a:moveTo>
                <a:cubicBezTo>
                  <a:pt x="351976" y="32815"/>
                  <a:pt x="172296" y="65631"/>
                  <a:pt x="147682" y="118136"/>
                </a:cubicBezTo>
                <a:cubicBezTo>
                  <a:pt x="123068" y="170641"/>
                  <a:pt x="290442" y="300261"/>
                  <a:pt x="383974" y="315028"/>
                </a:cubicBezTo>
                <a:cubicBezTo>
                  <a:pt x="477506" y="329795"/>
                  <a:pt x="664570" y="241193"/>
                  <a:pt x="708875" y="206737"/>
                </a:cubicBezTo>
                <a:cubicBezTo>
                  <a:pt x="753180" y="172281"/>
                  <a:pt x="651443" y="105010"/>
                  <a:pt x="649802" y="108291"/>
                </a:cubicBezTo>
                <a:cubicBezTo>
                  <a:pt x="648161" y="111573"/>
                  <a:pt x="743335" y="185407"/>
                  <a:pt x="699030" y="226426"/>
                </a:cubicBezTo>
                <a:cubicBezTo>
                  <a:pt x="654725" y="267445"/>
                  <a:pt x="431560" y="228067"/>
                  <a:pt x="383974" y="354406"/>
                </a:cubicBezTo>
                <a:cubicBezTo>
                  <a:pt x="336387" y="480745"/>
                  <a:pt x="451252" y="822025"/>
                  <a:pt x="413511" y="984461"/>
                </a:cubicBezTo>
                <a:cubicBezTo>
                  <a:pt x="375770" y="1146897"/>
                  <a:pt x="152605" y="1333944"/>
                  <a:pt x="157528" y="1329022"/>
                </a:cubicBezTo>
                <a:cubicBezTo>
                  <a:pt x="162451" y="1324100"/>
                  <a:pt x="361001" y="969694"/>
                  <a:pt x="443047" y="954927"/>
                </a:cubicBezTo>
                <a:cubicBezTo>
                  <a:pt x="525093" y="940160"/>
                  <a:pt x="649802" y="1240421"/>
                  <a:pt x="649802" y="1240421"/>
                </a:cubicBezTo>
                <a:cubicBezTo>
                  <a:pt x="649802" y="1240421"/>
                  <a:pt x="488992" y="1069781"/>
                  <a:pt x="443047" y="954927"/>
                </a:cubicBezTo>
                <a:cubicBezTo>
                  <a:pt x="397102" y="840073"/>
                  <a:pt x="342952" y="630055"/>
                  <a:pt x="374129" y="551298"/>
                </a:cubicBezTo>
                <a:cubicBezTo>
                  <a:pt x="405306" y="472541"/>
                  <a:pt x="638316" y="487308"/>
                  <a:pt x="630111" y="482386"/>
                </a:cubicBezTo>
                <a:cubicBezTo>
                  <a:pt x="621906" y="477464"/>
                  <a:pt x="390537" y="482387"/>
                  <a:pt x="324901" y="521765"/>
                </a:cubicBezTo>
                <a:cubicBezTo>
                  <a:pt x="259265" y="561143"/>
                  <a:pt x="282238" y="741628"/>
                  <a:pt x="236292" y="718657"/>
                </a:cubicBezTo>
                <a:cubicBezTo>
                  <a:pt x="190346" y="695686"/>
                  <a:pt x="88609" y="431522"/>
                  <a:pt x="49227" y="383940"/>
                </a:cubicBezTo>
                <a:cubicBezTo>
                  <a:pt x="9845" y="336358"/>
                  <a:pt x="4922" y="384760"/>
                  <a:pt x="0" y="433163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1308606" y="3570190"/>
            <a:ext cx="138681" cy="200311"/>
          </a:xfrm>
          <a:custGeom>
            <a:avLst/>
            <a:gdLst>
              <a:gd name="connsiteX0" fmla="*/ 59917 w 138681"/>
              <a:gd name="connsiteY0" fmla="*/ 200311 h 200311"/>
              <a:gd name="connsiteX1" fmla="*/ 844 w 138681"/>
              <a:gd name="connsiteY1" fmla="*/ 3419 h 200311"/>
              <a:gd name="connsiteX2" fmla="*/ 99299 w 138681"/>
              <a:gd name="connsiteY2" fmla="*/ 82176 h 200311"/>
              <a:gd name="connsiteX3" fmla="*/ 138681 w 138681"/>
              <a:gd name="connsiteY3" fmla="*/ 170777 h 200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681" h="200311">
                <a:moveTo>
                  <a:pt x="59917" y="200311"/>
                </a:moveTo>
                <a:cubicBezTo>
                  <a:pt x="27098" y="111709"/>
                  <a:pt x="-5720" y="23108"/>
                  <a:pt x="844" y="3419"/>
                </a:cubicBezTo>
                <a:cubicBezTo>
                  <a:pt x="7408" y="-16270"/>
                  <a:pt x="76326" y="54283"/>
                  <a:pt x="99299" y="82176"/>
                </a:cubicBezTo>
                <a:cubicBezTo>
                  <a:pt x="122272" y="110069"/>
                  <a:pt x="138681" y="170777"/>
                  <a:pt x="138681" y="170777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1782034" y="3542131"/>
            <a:ext cx="152076" cy="267748"/>
          </a:xfrm>
          <a:custGeom>
            <a:avLst/>
            <a:gdLst>
              <a:gd name="connsiteX0" fmla="*/ 0 w 152076"/>
              <a:gd name="connsiteY0" fmla="*/ 198836 h 267748"/>
              <a:gd name="connsiteX1" fmla="*/ 137837 w 152076"/>
              <a:gd name="connsiteY1" fmla="*/ 110235 h 267748"/>
              <a:gd name="connsiteX2" fmla="*/ 147682 w 152076"/>
              <a:gd name="connsiteY2" fmla="*/ 1944 h 267748"/>
              <a:gd name="connsiteX3" fmla="*/ 137837 w 152076"/>
              <a:gd name="connsiteY3" fmla="*/ 208681 h 267748"/>
              <a:gd name="connsiteX4" fmla="*/ 78764 w 152076"/>
              <a:gd name="connsiteY4" fmla="*/ 267748 h 26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076" h="267748">
                <a:moveTo>
                  <a:pt x="0" y="198836"/>
                </a:moveTo>
                <a:cubicBezTo>
                  <a:pt x="56611" y="170943"/>
                  <a:pt x="113223" y="143050"/>
                  <a:pt x="137837" y="110235"/>
                </a:cubicBezTo>
                <a:cubicBezTo>
                  <a:pt x="162451" y="77420"/>
                  <a:pt x="147682" y="-14464"/>
                  <a:pt x="147682" y="1944"/>
                </a:cubicBezTo>
                <a:cubicBezTo>
                  <a:pt x="147682" y="18352"/>
                  <a:pt x="149323" y="164380"/>
                  <a:pt x="137837" y="208681"/>
                </a:cubicBezTo>
                <a:cubicBezTo>
                  <a:pt x="126351" y="252982"/>
                  <a:pt x="78764" y="267748"/>
                  <a:pt x="78764" y="267748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 55"/>
          <p:cNvSpPr/>
          <p:nvPr/>
        </p:nvSpPr>
        <p:spPr>
          <a:xfrm>
            <a:off x="6321462" y="3788715"/>
            <a:ext cx="720040" cy="1329117"/>
          </a:xfrm>
          <a:custGeom>
            <a:avLst/>
            <a:gdLst>
              <a:gd name="connsiteX0" fmla="*/ 531656 w 720040"/>
              <a:gd name="connsiteY0" fmla="*/ 0 h 1329117"/>
              <a:gd name="connsiteX1" fmla="*/ 147682 w 720040"/>
              <a:gd name="connsiteY1" fmla="*/ 118136 h 1329117"/>
              <a:gd name="connsiteX2" fmla="*/ 383974 w 720040"/>
              <a:gd name="connsiteY2" fmla="*/ 315028 h 1329117"/>
              <a:gd name="connsiteX3" fmla="*/ 708875 w 720040"/>
              <a:gd name="connsiteY3" fmla="*/ 206737 h 1329117"/>
              <a:gd name="connsiteX4" fmla="*/ 649802 w 720040"/>
              <a:gd name="connsiteY4" fmla="*/ 108291 h 1329117"/>
              <a:gd name="connsiteX5" fmla="*/ 699030 w 720040"/>
              <a:gd name="connsiteY5" fmla="*/ 226426 h 1329117"/>
              <a:gd name="connsiteX6" fmla="*/ 383974 w 720040"/>
              <a:gd name="connsiteY6" fmla="*/ 354406 h 1329117"/>
              <a:gd name="connsiteX7" fmla="*/ 413511 w 720040"/>
              <a:gd name="connsiteY7" fmla="*/ 984461 h 1329117"/>
              <a:gd name="connsiteX8" fmla="*/ 157528 w 720040"/>
              <a:gd name="connsiteY8" fmla="*/ 1329022 h 1329117"/>
              <a:gd name="connsiteX9" fmla="*/ 443047 w 720040"/>
              <a:gd name="connsiteY9" fmla="*/ 954927 h 1329117"/>
              <a:gd name="connsiteX10" fmla="*/ 649802 w 720040"/>
              <a:gd name="connsiteY10" fmla="*/ 1240421 h 1329117"/>
              <a:gd name="connsiteX11" fmla="*/ 443047 w 720040"/>
              <a:gd name="connsiteY11" fmla="*/ 954927 h 1329117"/>
              <a:gd name="connsiteX12" fmla="*/ 374129 w 720040"/>
              <a:gd name="connsiteY12" fmla="*/ 551298 h 1329117"/>
              <a:gd name="connsiteX13" fmla="*/ 630111 w 720040"/>
              <a:gd name="connsiteY13" fmla="*/ 482386 h 1329117"/>
              <a:gd name="connsiteX14" fmla="*/ 324901 w 720040"/>
              <a:gd name="connsiteY14" fmla="*/ 521765 h 1329117"/>
              <a:gd name="connsiteX15" fmla="*/ 236292 w 720040"/>
              <a:gd name="connsiteY15" fmla="*/ 718657 h 1329117"/>
              <a:gd name="connsiteX16" fmla="*/ 49227 w 720040"/>
              <a:gd name="connsiteY16" fmla="*/ 383940 h 1329117"/>
              <a:gd name="connsiteX17" fmla="*/ 0 w 720040"/>
              <a:gd name="connsiteY17" fmla="*/ 433163 h 1329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20040" h="1329117">
                <a:moveTo>
                  <a:pt x="531656" y="0"/>
                </a:moveTo>
                <a:cubicBezTo>
                  <a:pt x="351976" y="32815"/>
                  <a:pt x="172296" y="65631"/>
                  <a:pt x="147682" y="118136"/>
                </a:cubicBezTo>
                <a:cubicBezTo>
                  <a:pt x="123068" y="170641"/>
                  <a:pt x="290442" y="300261"/>
                  <a:pt x="383974" y="315028"/>
                </a:cubicBezTo>
                <a:cubicBezTo>
                  <a:pt x="477506" y="329795"/>
                  <a:pt x="664570" y="241193"/>
                  <a:pt x="708875" y="206737"/>
                </a:cubicBezTo>
                <a:cubicBezTo>
                  <a:pt x="753180" y="172281"/>
                  <a:pt x="651443" y="105010"/>
                  <a:pt x="649802" y="108291"/>
                </a:cubicBezTo>
                <a:cubicBezTo>
                  <a:pt x="648161" y="111573"/>
                  <a:pt x="743335" y="185407"/>
                  <a:pt x="699030" y="226426"/>
                </a:cubicBezTo>
                <a:cubicBezTo>
                  <a:pt x="654725" y="267445"/>
                  <a:pt x="431560" y="228067"/>
                  <a:pt x="383974" y="354406"/>
                </a:cubicBezTo>
                <a:cubicBezTo>
                  <a:pt x="336387" y="480745"/>
                  <a:pt x="451252" y="822025"/>
                  <a:pt x="413511" y="984461"/>
                </a:cubicBezTo>
                <a:cubicBezTo>
                  <a:pt x="375770" y="1146897"/>
                  <a:pt x="152605" y="1333944"/>
                  <a:pt x="157528" y="1329022"/>
                </a:cubicBezTo>
                <a:cubicBezTo>
                  <a:pt x="162451" y="1324100"/>
                  <a:pt x="361001" y="969694"/>
                  <a:pt x="443047" y="954927"/>
                </a:cubicBezTo>
                <a:cubicBezTo>
                  <a:pt x="525093" y="940160"/>
                  <a:pt x="649802" y="1240421"/>
                  <a:pt x="649802" y="1240421"/>
                </a:cubicBezTo>
                <a:cubicBezTo>
                  <a:pt x="649802" y="1240421"/>
                  <a:pt x="488992" y="1069781"/>
                  <a:pt x="443047" y="954927"/>
                </a:cubicBezTo>
                <a:cubicBezTo>
                  <a:pt x="397102" y="840073"/>
                  <a:pt x="342952" y="630055"/>
                  <a:pt x="374129" y="551298"/>
                </a:cubicBezTo>
                <a:cubicBezTo>
                  <a:pt x="405306" y="472541"/>
                  <a:pt x="638316" y="487308"/>
                  <a:pt x="630111" y="482386"/>
                </a:cubicBezTo>
                <a:cubicBezTo>
                  <a:pt x="621906" y="477464"/>
                  <a:pt x="390537" y="482387"/>
                  <a:pt x="324901" y="521765"/>
                </a:cubicBezTo>
                <a:cubicBezTo>
                  <a:pt x="259265" y="561143"/>
                  <a:pt x="282238" y="741628"/>
                  <a:pt x="236292" y="718657"/>
                </a:cubicBezTo>
                <a:cubicBezTo>
                  <a:pt x="190346" y="695686"/>
                  <a:pt x="88609" y="431522"/>
                  <a:pt x="49227" y="383940"/>
                </a:cubicBezTo>
                <a:cubicBezTo>
                  <a:pt x="9845" y="336358"/>
                  <a:pt x="4922" y="384760"/>
                  <a:pt x="0" y="433163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1014086" y="5291302"/>
            <a:ext cx="1168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Attacker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231229" y="5177908"/>
            <a:ext cx="927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Victim</a:t>
            </a:r>
            <a:endParaRPr lang="en-US" dirty="0">
              <a:latin typeface="AhnbergHand"/>
              <a:cs typeface="AhnbergHand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2668812" y="3317487"/>
            <a:ext cx="739988" cy="789362"/>
            <a:chOff x="2668812" y="4331522"/>
            <a:chExt cx="739988" cy="789362"/>
          </a:xfrm>
        </p:grpSpPr>
        <p:sp>
          <p:nvSpPr>
            <p:cNvPr id="60" name="Freeform 59"/>
            <p:cNvSpPr/>
            <p:nvPr/>
          </p:nvSpPr>
          <p:spPr>
            <a:xfrm>
              <a:off x="2756738" y="4331522"/>
              <a:ext cx="561806" cy="789362"/>
            </a:xfrm>
            <a:custGeom>
              <a:avLst/>
              <a:gdLst>
                <a:gd name="connsiteX0" fmla="*/ 0 w 561806"/>
                <a:gd name="connsiteY0" fmla="*/ 256065 h 789362"/>
                <a:gd name="connsiteX1" fmla="*/ 275673 w 561806"/>
                <a:gd name="connsiteY1" fmla="*/ 105 h 789362"/>
                <a:gd name="connsiteX2" fmla="*/ 561193 w 561806"/>
                <a:gd name="connsiteY2" fmla="*/ 226531 h 789362"/>
                <a:gd name="connsiteX3" fmla="*/ 344592 w 561806"/>
                <a:gd name="connsiteY3" fmla="*/ 374201 h 789362"/>
                <a:gd name="connsiteX4" fmla="*/ 108300 w 561806"/>
                <a:gd name="connsiteY4" fmla="*/ 334822 h 789362"/>
                <a:gd name="connsiteX5" fmla="*/ 108300 w 561806"/>
                <a:gd name="connsiteY5" fmla="*/ 708917 h 789362"/>
                <a:gd name="connsiteX6" fmla="*/ 383974 w 561806"/>
                <a:gd name="connsiteY6" fmla="*/ 787674 h 789362"/>
                <a:gd name="connsiteX7" fmla="*/ 521811 w 561806"/>
                <a:gd name="connsiteY7" fmla="*/ 669539 h 789362"/>
                <a:gd name="connsiteX8" fmla="*/ 531656 w 561806"/>
                <a:gd name="connsiteY8" fmla="*/ 600627 h 789362"/>
                <a:gd name="connsiteX9" fmla="*/ 541502 w 561806"/>
                <a:gd name="connsiteY9" fmla="*/ 364356 h 789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61806" h="789362">
                  <a:moveTo>
                    <a:pt x="0" y="256065"/>
                  </a:moveTo>
                  <a:cubicBezTo>
                    <a:pt x="91070" y="130546"/>
                    <a:pt x="182141" y="5027"/>
                    <a:pt x="275673" y="105"/>
                  </a:cubicBezTo>
                  <a:cubicBezTo>
                    <a:pt x="369205" y="-4817"/>
                    <a:pt x="549707" y="164182"/>
                    <a:pt x="561193" y="226531"/>
                  </a:cubicBezTo>
                  <a:cubicBezTo>
                    <a:pt x="572680" y="288880"/>
                    <a:pt x="420074" y="356152"/>
                    <a:pt x="344592" y="374201"/>
                  </a:cubicBezTo>
                  <a:cubicBezTo>
                    <a:pt x="269110" y="392250"/>
                    <a:pt x="147682" y="279036"/>
                    <a:pt x="108300" y="334822"/>
                  </a:cubicBezTo>
                  <a:cubicBezTo>
                    <a:pt x="68918" y="390608"/>
                    <a:pt x="62354" y="633442"/>
                    <a:pt x="108300" y="708917"/>
                  </a:cubicBezTo>
                  <a:cubicBezTo>
                    <a:pt x="154246" y="784392"/>
                    <a:pt x="315056" y="794237"/>
                    <a:pt x="383974" y="787674"/>
                  </a:cubicBezTo>
                  <a:cubicBezTo>
                    <a:pt x="452892" y="781111"/>
                    <a:pt x="497197" y="700713"/>
                    <a:pt x="521811" y="669539"/>
                  </a:cubicBezTo>
                  <a:cubicBezTo>
                    <a:pt x="546425" y="638365"/>
                    <a:pt x="528374" y="651491"/>
                    <a:pt x="531656" y="600627"/>
                  </a:cubicBezTo>
                  <a:cubicBezTo>
                    <a:pt x="534938" y="549763"/>
                    <a:pt x="541502" y="364356"/>
                    <a:pt x="541502" y="364356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 60"/>
            <p:cNvSpPr/>
            <p:nvPr/>
          </p:nvSpPr>
          <p:spPr>
            <a:xfrm>
              <a:off x="2668812" y="4638650"/>
              <a:ext cx="138672" cy="415999"/>
            </a:xfrm>
            <a:custGeom>
              <a:avLst/>
              <a:gdLst>
                <a:gd name="connsiteX0" fmla="*/ 127304 w 138672"/>
                <a:gd name="connsiteY0" fmla="*/ 96604 h 415999"/>
                <a:gd name="connsiteX1" fmla="*/ 127304 w 138672"/>
                <a:gd name="connsiteY1" fmla="*/ 382098 h 415999"/>
                <a:gd name="connsiteX2" fmla="*/ 9158 w 138672"/>
                <a:gd name="connsiteY2" fmla="*/ 372253 h 415999"/>
                <a:gd name="connsiteX3" fmla="*/ 19004 w 138672"/>
                <a:gd name="connsiteY3" fmla="*/ 37536 h 415999"/>
                <a:gd name="connsiteX4" fmla="*/ 107613 w 138672"/>
                <a:gd name="connsiteY4" fmla="*/ 8003 h 41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8672" h="415999">
                  <a:moveTo>
                    <a:pt x="127304" y="96604"/>
                  </a:moveTo>
                  <a:cubicBezTo>
                    <a:pt x="137149" y="216380"/>
                    <a:pt x="146995" y="336157"/>
                    <a:pt x="127304" y="382098"/>
                  </a:cubicBezTo>
                  <a:cubicBezTo>
                    <a:pt x="107613" y="428039"/>
                    <a:pt x="27208" y="429680"/>
                    <a:pt x="9158" y="372253"/>
                  </a:cubicBezTo>
                  <a:cubicBezTo>
                    <a:pt x="-8892" y="314826"/>
                    <a:pt x="2595" y="98244"/>
                    <a:pt x="19004" y="37536"/>
                  </a:cubicBezTo>
                  <a:cubicBezTo>
                    <a:pt x="35413" y="-23172"/>
                    <a:pt x="107613" y="8003"/>
                    <a:pt x="107613" y="8003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3317931" y="4510253"/>
              <a:ext cx="90869" cy="415377"/>
            </a:xfrm>
            <a:custGeom>
              <a:avLst/>
              <a:gdLst>
                <a:gd name="connsiteX0" fmla="*/ 0 w 90869"/>
                <a:gd name="connsiteY0" fmla="*/ 97024 h 415377"/>
                <a:gd name="connsiteX1" fmla="*/ 88609 w 90869"/>
                <a:gd name="connsiteY1" fmla="*/ 18267 h 415377"/>
                <a:gd name="connsiteX2" fmla="*/ 59072 w 90869"/>
                <a:gd name="connsiteY2" fmla="*/ 402206 h 415377"/>
                <a:gd name="connsiteX3" fmla="*/ 0 w 90869"/>
                <a:gd name="connsiteY3" fmla="*/ 333294 h 415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869" h="415377">
                  <a:moveTo>
                    <a:pt x="0" y="97024"/>
                  </a:moveTo>
                  <a:cubicBezTo>
                    <a:pt x="39382" y="32213"/>
                    <a:pt x="78764" y="-32597"/>
                    <a:pt x="88609" y="18267"/>
                  </a:cubicBezTo>
                  <a:cubicBezTo>
                    <a:pt x="98454" y="69131"/>
                    <a:pt x="73840" y="349702"/>
                    <a:pt x="59072" y="402206"/>
                  </a:cubicBezTo>
                  <a:cubicBezTo>
                    <a:pt x="44304" y="454710"/>
                    <a:pt x="0" y="333294"/>
                    <a:pt x="0" y="333294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2952189" y="4518675"/>
              <a:ext cx="2916" cy="59068"/>
            </a:xfrm>
            <a:custGeom>
              <a:avLst/>
              <a:gdLst>
                <a:gd name="connsiteX0" fmla="*/ 1458 w 2916"/>
                <a:gd name="connsiteY0" fmla="*/ 0 h 59068"/>
                <a:gd name="connsiteX1" fmla="*/ 1458 w 2916"/>
                <a:gd name="connsiteY1" fmla="*/ 59068 h 59068"/>
                <a:gd name="connsiteX2" fmla="*/ 1458 w 2916"/>
                <a:gd name="connsiteY2" fmla="*/ 0 h 59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16" h="59068">
                  <a:moveTo>
                    <a:pt x="1458" y="0"/>
                  </a:moveTo>
                  <a:cubicBezTo>
                    <a:pt x="1458" y="0"/>
                    <a:pt x="-1824" y="59068"/>
                    <a:pt x="1458" y="59068"/>
                  </a:cubicBezTo>
                  <a:cubicBezTo>
                    <a:pt x="4740" y="59068"/>
                    <a:pt x="1458" y="0"/>
                    <a:pt x="1458" y="0"/>
                  </a:cubicBezTo>
                  <a:close/>
                </a:path>
              </a:pathLst>
            </a:cu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/>
            <p:cNvSpPr/>
            <p:nvPr/>
          </p:nvSpPr>
          <p:spPr>
            <a:xfrm>
              <a:off x="3173504" y="4523400"/>
              <a:ext cx="2916" cy="59068"/>
            </a:xfrm>
            <a:custGeom>
              <a:avLst/>
              <a:gdLst>
                <a:gd name="connsiteX0" fmla="*/ 1458 w 2916"/>
                <a:gd name="connsiteY0" fmla="*/ 0 h 59068"/>
                <a:gd name="connsiteX1" fmla="*/ 1458 w 2916"/>
                <a:gd name="connsiteY1" fmla="*/ 59068 h 59068"/>
                <a:gd name="connsiteX2" fmla="*/ 1458 w 2916"/>
                <a:gd name="connsiteY2" fmla="*/ 0 h 59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16" h="59068">
                  <a:moveTo>
                    <a:pt x="1458" y="0"/>
                  </a:moveTo>
                  <a:cubicBezTo>
                    <a:pt x="1458" y="0"/>
                    <a:pt x="-1824" y="59068"/>
                    <a:pt x="1458" y="59068"/>
                  </a:cubicBezTo>
                  <a:cubicBezTo>
                    <a:pt x="4740" y="59068"/>
                    <a:pt x="1458" y="0"/>
                    <a:pt x="1458" y="0"/>
                  </a:cubicBezTo>
                  <a:close/>
                </a:path>
              </a:pathLst>
            </a:cu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2683382" y="4247642"/>
            <a:ext cx="739988" cy="789362"/>
            <a:chOff x="2668812" y="4331522"/>
            <a:chExt cx="739988" cy="789362"/>
          </a:xfrm>
        </p:grpSpPr>
        <p:sp>
          <p:nvSpPr>
            <p:cNvPr id="66" name="Freeform 65"/>
            <p:cNvSpPr/>
            <p:nvPr/>
          </p:nvSpPr>
          <p:spPr>
            <a:xfrm>
              <a:off x="2756738" y="4331522"/>
              <a:ext cx="561806" cy="789362"/>
            </a:xfrm>
            <a:custGeom>
              <a:avLst/>
              <a:gdLst>
                <a:gd name="connsiteX0" fmla="*/ 0 w 561806"/>
                <a:gd name="connsiteY0" fmla="*/ 256065 h 789362"/>
                <a:gd name="connsiteX1" fmla="*/ 275673 w 561806"/>
                <a:gd name="connsiteY1" fmla="*/ 105 h 789362"/>
                <a:gd name="connsiteX2" fmla="*/ 561193 w 561806"/>
                <a:gd name="connsiteY2" fmla="*/ 226531 h 789362"/>
                <a:gd name="connsiteX3" fmla="*/ 344592 w 561806"/>
                <a:gd name="connsiteY3" fmla="*/ 374201 h 789362"/>
                <a:gd name="connsiteX4" fmla="*/ 108300 w 561806"/>
                <a:gd name="connsiteY4" fmla="*/ 334822 h 789362"/>
                <a:gd name="connsiteX5" fmla="*/ 108300 w 561806"/>
                <a:gd name="connsiteY5" fmla="*/ 708917 h 789362"/>
                <a:gd name="connsiteX6" fmla="*/ 383974 w 561806"/>
                <a:gd name="connsiteY6" fmla="*/ 787674 h 789362"/>
                <a:gd name="connsiteX7" fmla="*/ 521811 w 561806"/>
                <a:gd name="connsiteY7" fmla="*/ 669539 h 789362"/>
                <a:gd name="connsiteX8" fmla="*/ 531656 w 561806"/>
                <a:gd name="connsiteY8" fmla="*/ 600627 h 789362"/>
                <a:gd name="connsiteX9" fmla="*/ 541502 w 561806"/>
                <a:gd name="connsiteY9" fmla="*/ 364356 h 789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61806" h="789362">
                  <a:moveTo>
                    <a:pt x="0" y="256065"/>
                  </a:moveTo>
                  <a:cubicBezTo>
                    <a:pt x="91070" y="130546"/>
                    <a:pt x="182141" y="5027"/>
                    <a:pt x="275673" y="105"/>
                  </a:cubicBezTo>
                  <a:cubicBezTo>
                    <a:pt x="369205" y="-4817"/>
                    <a:pt x="549707" y="164182"/>
                    <a:pt x="561193" y="226531"/>
                  </a:cubicBezTo>
                  <a:cubicBezTo>
                    <a:pt x="572680" y="288880"/>
                    <a:pt x="420074" y="356152"/>
                    <a:pt x="344592" y="374201"/>
                  </a:cubicBezTo>
                  <a:cubicBezTo>
                    <a:pt x="269110" y="392250"/>
                    <a:pt x="147682" y="279036"/>
                    <a:pt x="108300" y="334822"/>
                  </a:cubicBezTo>
                  <a:cubicBezTo>
                    <a:pt x="68918" y="390608"/>
                    <a:pt x="62354" y="633442"/>
                    <a:pt x="108300" y="708917"/>
                  </a:cubicBezTo>
                  <a:cubicBezTo>
                    <a:pt x="154246" y="784392"/>
                    <a:pt x="315056" y="794237"/>
                    <a:pt x="383974" y="787674"/>
                  </a:cubicBezTo>
                  <a:cubicBezTo>
                    <a:pt x="452892" y="781111"/>
                    <a:pt x="497197" y="700713"/>
                    <a:pt x="521811" y="669539"/>
                  </a:cubicBezTo>
                  <a:cubicBezTo>
                    <a:pt x="546425" y="638365"/>
                    <a:pt x="528374" y="651491"/>
                    <a:pt x="531656" y="600627"/>
                  </a:cubicBezTo>
                  <a:cubicBezTo>
                    <a:pt x="534938" y="549763"/>
                    <a:pt x="541502" y="364356"/>
                    <a:pt x="541502" y="364356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>
              <a:off x="2668812" y="4638650"/>
              <a:ext cx="138672" cy="415999"/>
            </a:xfrm>
            <a:custGeom>
              <a:avLst/>
              <a:gdLst>
                <a:gd name="connsiteX0" fmla="*/ 127304 w 138672"/>
                <a:gd name="connsiteY0" fmla="*/ 96604 h 415999"/>
                <a:gd name="connsiteX1" fmla="*/ 127304 w 138672"/>
                <a:gd name="connsiteY1" fmla="*/ 382098 h 415999"/>
                <a:gd name="connsiteX2" fmla="*/ 9158 w 138672"/>
                <a:gd name="connsiteY2" fmla="*/ 372253 h 415999"/>
                <a:gd name="connsiteX3" fmla="*/ 19004 w 138672"/>
                <a:gd name="connsiteY3" fmla="*/ 37536 h 415999"/>
                <a:gd name="connsiteX4" fmla="*/ 107613 w 138672"/>
                <a:gd name="connsiteY4" fmla="*/ 8003 h 41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8672" h="415999">
                  <a:moveTo>
                    <a:pt x="127304" y="96604"/>
                  </a:moveTo>
                  <a:cubicBezTo>
                    <a:pt x="137149" y="216380"/>
                    <a:pt x="146995" y="336157"/>
                    <a:pt x="127304" y="382098"/>
                  </a:cubicBezTo>
                  <a:cubicBezTo>
                    <a:pt x="107613" y="428039"/>
                    <a:pt x="27208" y="429680"/>
                    <a:pt x="9158" y="372253"/>
                  </a:cubicBezTo>
                  <a:cubicBezTo>
                    <a:pt x="-8892" y="314826"/>
                    <a:pt x="2595" y="98244"/>
                    <a:pt x="19004" y="37536"/>
                  </a:cubicBezTo>
                  <a:cubicBezTo>
                    <a:pt x="35413" y="-23172"/>
                    <a:pt x="107613" y="8003"/>
                    <a:pt x="107613" y="8003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>
              <a:off x="3317931" y="4510253"/>
              <a:ext cx="90869" cy="415377"/>
            </a:xfrm>
            <a:custGeom>
              <a:avLst/>
              <a:gdLst>
                <a:gd name="connsiteX0" fmla="*/ 0 w 90869"/>
                <a:gd name="connsiteY0" fmla="*/ 97024 h 415377"/>
                <a:gd name="connsiteX1" fmla="*/ 88609 w 90869"/>
                <a:gd name="connsiteY1" fmla="*/ 18267 h 415377"/>
                <a:gd name="connsiteX2" fmla="*/ 59072 w 90869"/>
                <a:gd name="connsiteY2" fmla="*/ 402206 h 415377"/>
                <a:gd name="connsiteX3" fmla="*/ 0 w 90869"/>
                <a:gd name="connsiteY3" fmla="*/ 333294 h 415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869" h="415377">
                  <a:moveTo>
                    <a:pt x="0" y="97024"/>
                  </a:moveTo>
                  <a:cubicBezTo>
                    <a:pt x="39382" y="32213"/>
                    <a:pt x="78764" y="-32597"/>
                    <a:pt x="88609" y="18267"/>
                  </a:cubicBezTo>
                  <a:cubicBezTo>
                    <a:pt x="98454" y="69131"/>
                    <a:pt x="73840" y="349702"/>
                    <a:pt x="59072" y="402206"/>
                  </a:cubicBezTo>
                  <a:cubicBezTo>
                    <a:pt x="44304" y="454710"/>
                    <a:pt x="0" y="333294"/>
                    <a:pt x="0" y="333294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2952189" y="4518675"/>
              <a:ext cx="2916" cy="59068"/>
            </a:xfrm>
            <a:custGeom>
              <a:avLst/>
              <a:gdLst>
                <a:gd name="connsiteX0" fmla="*/ 1458 w 2916"/>
                <a:gd name="connsiteY0" fmla="*/ 0 h 59068"/>
                <a:gd name="connsiteX1" fmla="*/ 1458 w 2916"/>
                <a:gd name="connsiteY1" fmla="*/ 59068 h 59068"/>
                <a:gd name="connsiteX2" fmla="*/ 1458 w 2916"/>
                <a:gd name="connsiteY2" fmla="*/ 0 h 59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16" h="59068">
                  <a:moveTo>
                    <a:pt x="1458" y="0"/>
                  </a:moveTo>
                  <a:cubicBezTo>
                    <a:pt x="1458" y="0"/>
                    <a:pt x="-1824" y="59068"/>
                    <a:pt x="1458" y="59068"/>
                  </a:cubicBezTo>
                  <a:cubicBezTo>
                    <a:pt x="4740" y="59068"/>
                    <a:pt x="1458" y="0"/>
                    <a:pt x="1458" y="0"/>
                  </a:cubicBezTo>
                  <a:close/>
                </a:path>
              </a:pathLst>
            </a:cu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>
              <a:off x="3173504" y="4523400"/>
              <a:ext cx="2916" cy="59068"/>
            </a:xfrm>
            <a:custGeom>
              <a:avLst/>
              <a:gdLst>
                <a:gd name="connsiteX0" fmla="*/ 1458 w 2916"/>
                <a:gd name="connsiteY0" fmla="*/ 0 h 59068"/>
                <a:gd name="connsiteX1" fmla="*/ 1458 w 2916"/>
                <a:gd name="connsiteY1" fmla="*/ 59068 h 59068"/>
                <a:gd name="connsiteX2" fmla="*/ 1458 w 2916"/>
                <a:gd name="connsiteY2" fmla="*/ 0 h 59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16" h="59068">
                  <a:moveTo>
                    <a:pt x="1458" y="0"/>
                  </a:moveTo>
                  <a:cubicBezTo>
                    <a:pt x="1458" y="0"/>
                    <a:pt x="-1824" y="59068"/>
                    <a:pt x="1458" y="59068"/>
                  </a:cubicBezTo>
                  <a:cubicBezTo>
                    <a:pt x="4740" y="59068"/>
                    <a:pt x="1458" y="0"/>
                    <a:pt x="1458" y="0"/>
                  </a:cubicBezTo>
                  <a:close/>
                </a:path>
              </a:pathLst>
            </a:cu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441447" y="3745547"/>
            <a:ext cx="739988" cy="789362"/>
            <a:chOff x="2668812" y="4331522"/>
            <a:chExt cx="739988" cy="789362"/>
          </a:xfrm>
        </p:grpSpPr>
        <p:sp>
          <p:nvSpPr>
            <p:cNvPr id="72" name="Freeform 71"/>
            <p:cNvSpPr/>
            <p:nvPr/>
          </p:nvSpPr>
          <p:spPr>
            <a:xfrm>
              <a:off x="2756738" y="4331522"/>
              <a:ext cx="561806" cy="789362"/>
            </a:xfrm>
            <a:custGeom>
              <a:avLst/>
              <a:gdLst>
                <a:gd name="connsiteX0" fmla="*/ 0 w 561806"/>
                <a:gd name="connsiteY0" fmla="*/ 256065 h 789362"/>
                <a:gd name="connsiteX1" fmla="*/ 275673 w 561806"/>
                <a:gd name="connsiteY1" fmla="*/ 105 h 789362"/>
                <a:gd name="connsiteX2" fmla="*/ 561193 w 561806"/>
                <a:gd name="connsiteY2" fmla="*/ 226531 h 789362"/>
                <a:gd name="connsiteX3" fmla="*/ 344592 w 561806"/>
                <a:gd name="connsiteY3" fmla="*/ 374201 h 789362"/>
                <a:gd name="connsiteX4" fmla="*/ 108300 w 561806"/>
                <a:gd name="connsiteY4" fmla="*/ 334822 h 789362"/>
                <a:gd name="connsiteX5" fmla="*/ 108300 w 561806"/>
                <a:gd name="connsiteY5" fmla="*/ 708917 h 789362"/>
                <a:gd name="connsiteX6" fmla="*/ 383974 w 561806"/>
                <a:gd name="connsiteY6" fmla="*/ 787674 h 789362"/>
                <a:gd name="connsiteX7" fmla="*/ 521811 w 561806"/>
                <a:gd name="connsiteY7" fmla="*/ 669539 h 789362"/>
                <a:gd name="connsiteX8" fmla="*/ 531656 w 561806"/>
                <a:gd name="connsiteY8" fmla="*/ 600627 h 789362"/>
                <a:gd name="connsiteX9" fmla="*/ 541502 w 561806"/>
                <a:gd name="connsiteY9" fmla="*/ 364356 h 789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61806" h="789362">
                  <a:moveTo>
                    <a:pt x="0" y="256065"/>
                  </a:moveTo>
                  <a:cubicBezTo>
                    <a:pt x="91070" y="130546"/>
                    <a:pt x="182141" y="5027"/>
                    <a:pt x="275673" y="105"/>
                  </a:cubicBezTo>
                  <a:cubicBezTo>
                    <a:pt x="369205" y="-4817"/>
                    <a:pt x="549707" y="164182"/>
                    <a:pt x="561193" y="226531"/>
                  </a:cubicBezTo>
                  <a:cubicBezTo>
                    <a:pt x="572680" y="288880"/>
                    <a:pt x="420074" y="356152"/>
                    <a:pt x="344592" y="374201"/>
                  </a:cubicBezTo>
                  <a:cubicBezTo>
                    <a:pt x="269110" y="392250"/>
                    <a:pt x="147682" y="279036"/>
                    <a:pt x="108300" y="334822"/>
                  </a:cubicBezTo>
                  <a:cubicBezTo>
                    <a:pt x="68918" y="390608"/>
                    <a:pt x="62354" y="633442"/>
                    <a:pt x="108300" y="708917"/>
                  </a:cubicBezTo>
                  <a:cubicBezTo>
                    <a:pt x="154246" y="784392"/>
                    <a:pt x="315056" y="794237"/>
                    <a:pt x="383974" y="787674"/>
                  </a:cubicBezTo>
                  <a:cubicBezTo>
                    <a:pt x="452892" y="781111"/>
                    <a:pt x="497197" y="700713"/>
                    <a:pt x="521811" y="669539"/>
                  </a:cubicBezTo>
                  <a:cubicBezTo>
                    <a:pt x="546425" y="638365"/>
                    <a:pt x="528374" y="651491"/>
                    <a:pt x="531656" y="600627"/>
                  </a:cubicBezTo>
                  <a:cubicBezTo>
                    <a:pt x="534938" y="549763"/>
                    <a:pt x="541502" y="364356"/>
                    <a:pt x="541502" y="364356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>
              <a:off x="2668812" y="4638650"/>
              <a:ext cx="138672" cy="415999"/>
            </a:xfrm>
            <a:custGeom>
              <a:avLst/>
              <a:gdLst>
                <a:gd name="connsiteX0" fmla="*/ 127304 w 138672"/>
                <a:gd name="connsiteY0" fmla="*/ 96604 h 415999"/>
                <a:gd name="connsiteX1" fmla="*/ 127304 w 138672"/>
                <a:gd name="connsiteY1" fmla="*/ 382098 h 415999"/>
                <a:gd name="connsiteX2" fmla="*/ 9158 w 138672"/>
                <a:gd name="connsiteY2" fmla="*/ 372253 h 415999"/>
                <a:gd name="connsiteX3" fmla="*/ 19004 w 138672"/>
                <a:gd name="connsiteY3" fmla="*/ 37536 h 415999"/>
                <a:gd name="connsiteX4" fmla="*/ 107613 w 138672"/>
                <a:gd name="connsiteY4" fmla="*/ 8003 h 41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8672" h="415999">
                  <a:moveTo>
                    <a:pt x="127304" y="96604"/>
                  </a:moveTo>
                  <a:cubicBezTo>
                    <a:pt x="137149" y="216380"/>
                    <a:pt x="146995" y="336157"/>
                    <a:pt x="127304" y="382098"/>
                  </a:cubicBezTo>
                  <a:cubicBezTo>
                    <a:pt x="107613" y="428039"/>
                    <a:pt x="27208" y="429680"/>
                    <a:pt x="9158" y="372253"/>
                  </a:cubicBezTo>
                  <a:cubicBezTo>
                    <a:pt x="-8892" y="314826"/>
                    <a:pt x="2595" y="98244"/>
                    <a:pt x="19004" y="37536"/>
                  </a:cubicBezTo>
                  <a:cubicBezTo>
                    <a:pt x="35413" y="-23172"/>
                    <a:pt x="107613" y="8003"/>
                    <a:pt x="107613" y="8003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3317931" y="4510253"/>
              <a:ext cx="90869" cy="415377"/>
            </a:xfrm>
            <a:custGeom>
              <a:avLst/>
              <a:gdLst>
                <a:gd name="connsiteX0" fmla="*/ 0 w 90869"/>
                <a:gd name="connsiteY0" fmla="*/ 97024 h 415377"/>
                <a:gd name="connsiteX1" fmla="*/ 88609 w 90869"/>
                <a:gd name="connsiteY1" fmla="*/ 18267 h 415377"/>
                <a:gd name="connsiteX2" fmla="*/ 59072 w 90869"/>
                <a:gd name="connsiteY2" fmla="*/ 402206 h 415377"/>
                <a:gd name="connsiteX3" fmla="*/ 0 w 90869"/>
                <a:gd name="connsiteY3" fmla="*/ 333294 h 415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869" h="415377">
                  <a:moveTo>
                    <a:pt x="0" y="97024"/>
                  </a:moveTo>
                  <a:cubicBezTo>
                    <a:pt x="39382" y="32213"/>
                    <a:pt x="78764" y="-32597"/>
                    <a:pt x="88609" y="18267"/>
                  </a:cubicBezTo>
                  <a:cubicBezTo>
                    <a:pt x="98454" y="69131"/>
                    <a:pt x="73840" y="349702"/>
                    <a:pt x="59072" y="402206"/>
                  </a:cubicBezTo>
                  <a:cubicBezTo>
                    <a:pt x="44304" y="454710"/>
                    <a:pt x="0" y="333294"/>
                    <a:pt x="0" y="333294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2952189" y="4518675"/>
              <a:ext cx="2916" cy="59068"/>
            </a:xfrm>
            <a:custGeom>
              <a:avLst/>
              <a:gdLst>
                <a:gd name="connsiteX0" fmla="*/ 1458 w 2916"/>
                <a:gd name="connsiteY0" fmla="*/ 0 h 59068"/>
                <a:gd name="connsiteX1" fmla="*/ 1458 w 2916"/>
                <a:gd name="connsiteY1" fmla="*/ 59068 h 59068"/>
                <a:gd name="connsiteX2" fmla="*/ 1458 w 2916"/>
                <a:gd name="connsiteY2" fmla="*/ 0 h 59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16" h="59068">
                  <a:moveTo>
                    <a:pt x="1458" y="0"/>
                  </a:moveTo>
                  <a:cubicBezTo>
                    <a:pt x="1458" y="0"/>
                    <a:pt x="-1824" y="59068"/>
                    <a:pt x="1458" y="59068"/>
                  </a:cubicBezTo>
                  <a:cubicBezTo>
                    <a:pt x="4740" y="59068"/>
                    <a:pt x="1458" y="0"/>
                    <a:pt x="1458" y="0"/>
                  </a:cubicBezTo>
                  <a:close/>
                </a:path>
              </a:pathLst>
            </a:cu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3173504" y="4523400"/>
              <a:ext cx="2916" cy="59068"/>
            </a:xfrm>
            <a:custGeom>
              <a:avLst/>
              <a:gdLst>
                <a:gd name="connsiteX0" fmla="*/ 1458 w 2916"/>
                <a:gd name="connsiteY0" fmla="*/ 0 h 59068"/>
                <a:gd name="connsiteX1" fmla="*/ 1458 w 2916"/>
                <a:gd name="connsiteY1" fmla="*/ 59068 h 59068"/>
                <a:gd name="connsiteX2" fmla="*/ 1458 w 2916"/>
                <a:gd name="connsiteY2" fmla="*/ 0 h 59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16" h="59068">
                  <a:moveTo>
                    <a:pt x="1458" y="0"/>
                  </a:moveTo>
                  <a:cubicBezTo>
                    <a:pt x="1458" y="0"/>
                    <a:pt x="-1824" y="59068"/>
                    <a:pt x="1458" y="59068"/>
                  </a:cubicBezTo>
                  <a:cubicBezTo>
                    <a:pt x="4740" y="59068"/>
                    <a:pt x="1458" y="0"/>
                    <a:pt x="1458" y="0"/>
                  </a:cubicBezTo>
                  <a:close/>
                </a:path>
              </a:pathLst>
            </a:cu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3451292" y="4700512"/>
            <a:ext cx="739988" cy="789362"/>
            <a:chOff x="2668812" y="4331522"/>
            <a:chExt cx="739988" cy="789362"/>
          </a:xfrm>
        </p:grpSpPr>
        <p:sp>
          <p:nvSpPr>
            <p:cNvPr id="78" name="Freeform 77"/>
            <p:cNvSpPr/>
            <p:nvPr/>
          </p:nvSpPr>
          <p:spPr>
            <a:xfrm>
              <a:off x="2756738" y="4331522"/>
              <a:ext cx="561806" cy="789362"/>
            </a:xfrm>
            <a:custGeom>
              <a:avLst/>
              <a:gdLst>
                <a:gd name="connsiteX0" fmla="*/ 0 w 561806"/>
                <a:gd name="connsiteY0" fmla="*/ 256065 h 789362"/>
                <a:gd name="connsiteX1" fmla="*/ 275673 w 561806"/>
                <a:gd name="connsiteY1" fmla="*/ 105 h 789362"/>
                <a:gd name="connsiteX2" fmla="*/ 561193 w 561806"/>
                <a:gd name="connsiteY2" fmla="*/ 226531 h 789362"/>
                <a:gd name="connsiteX3" fmla="*/ 344592 w 561806"/>
                <a:gd name="connsiteY3" fmla="*/ 374201 h 789362"/>
                <a:gd name="connsiteX4" fmla="*/ 108300 w 561806"/>
                <a:gd name="connsiteY4" fmla="*/ 334822 h 789362"/>
                <a:gd name="connsiteX5" fmla="*/ 108300 w 561806"/>
                <a:gd name="connsiteY5" fmla="*/ 708917 h 789362"/>
                <a:gd name="connsiteX6" fmla="*/ 383974 w 561806"/>
                <a:gd name="connsiteY6" fmla="*/ 787674 h 789362"/>
                <a:gd name="connsiteX7" fmla="*/ 521811 w 561806"/>
                <a:gd name="connsiteY7" fmla="*/ 669539 h 789362"/>
                <a:gd name="connsiteX8" fmla="*/ 531656 w 561806"/>
                <a:gd name="connsiteY8" fmla="*/ 600627 h 789362"/>
                <a:gd name="connsiteX9" fmla="*/ 541502 w 561806"/>
                <a:gd name="connsiteY9" fmla="*/ 364356 h 789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61806" h="789362">
                  <a:moveTo>
                    <a:pt x="0" y="256065"/>
                  </a:moveTo>
                  <a:cubicBezTo>
                    <a:pt x="91070" y="130546"/>
                    <a:pt x="182141" y="5027"/>
                    <a:pt x="275673" y="105"/>
                  </a:cubicBezTo>
                  <a:cubicBezTo>
                    <a:pt x="369205" y="-4817"/>
                    <a:pt x="549707" y="164182"/>
                    <a:pt x="561193" y="226531"/>
                  </a:cubicBezTo>
                  <a:cubicBezTo>
                    <a:pt x="572680" y="288880"/>
                    <a:pt x="420074" y="356152"/>
                    <a:pt x="344592" y="374201"/>
                  </a:cubicBezTo>
                  <a:cubicBezTo>
                    <a:pt x="269110" y="392250"/>
                    <a:pt x="147682" y="279036"/>
                    <a:pt x="108300" y="334822"/>
                  </a:cubicBezTo>
                  <a:cubicBezTo>
                    <a:pt x="68918" y="390608"/>
                    <a:pt x="62354" y="633442"/>
                    <a:pt x="108300" y="708917"/>
                  </a:cubicBezTo>
                  <a:cubicBezTo>
                    <a:pt x="154246" y="784392"/>
                    <a:pt x="315056" y="794237"/>
                    <a:pt x="383974" y="787674"/>
                  </a:cubicBezTo>
                  <a:cubicBezTo>
                    <a:pt x="452892" y="781111"/>
                    <a:pt x="497197" y="700713"/>
                    <a:pt x="521811" y="669539"/>
                  </a:cubicBezTo>
                  <a:cubicBezTo>
                    <a:pt x="546425" y="638365"/>
                    <a:pt x="528374" y="651491"/>
                    <a:pt x="531656" y="600627"/>
                  </a:cubicBezTo>
                  <a:cubicBezTo>
                    <a:pt x="534938" y="549763"/>
                    <a:pt x="541502" y="364356"/>
                    <a:pt x="541502" y="364356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 78"/>
            <p:cNvSpPr/>
            <p:nvPr/>
          </p:nvSpPr>
          <p:spPr>
            <a:xfrm>
              <a:off x="2668812" y="4638650"/>
              <a:ext cx="138672" cy="415999"/>
            </a:xfrm>
            <a:custGeom>
              <a:avLst/>
              <a:gdLst>
                <a:gd name="connsiteX0" fmla="*/ 127304 w 138672"/>
                <a:gd name="connsiteY0" fmla="*/ 96604 h 415999"/>
                <a:gd name="connsiteX1" fmla="*/ 127304 w 138672"/>
                <a:gd name="connsiteY1" fmla="*/ 382098 h 415999"/>
                <a:gd name="connsiteX2" fmla="*/ 9158 w 138672"/>
                <a:gd name="connsiteY2" fmla="*/ 372253 h 415999"/>
                <a:gd name="connsiteX3" fmla="*/ 19004 w 138672"/>
                <a:gd name="connsiteY3" fmla="*/ 37536 h 415999"/>
                <a:gd name="connsiteX4" fmla="*/ 107613 w 138672"/>
                <a:gd name="connsiteY4" fmla="*/ 8003 h 41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8672" h="415999">
                  <a:moveTo>
                    <a:pt x="127304" y="96604"/>
                  </a:moveTo>
                  <a:cubicBezTo>
                    <a:pt x="137149" y="216380"/>
                    <a:pt x="146995" y="336157"/>
                    <a:pt x="127304" y="382098"/>
                  </a:cubicBezTo>
                  <a:cubicBezTo>
                    <a:pt x="107613" y="428039"/>
                    <a:pt x="27208" y="429680"/>
                    <a:pt x="9158" y="372253"/>
                  </a:cubicBezTo>
                  <a:cubicBezTo>
                    <a:pt x="-8892" y="314826"/>
                    <a:pt x="2595" y="98244"/>
                    <a:pt x="19004" y="37536"/>
                  </a:cubicBezTo>
                  <a:cubicBezTo>
                    <a:pt x="35413" y="-23172"/>
                    <a:pt x="107613" y="8003"/>
                    <a:pt x="107613" y="8003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3317931" y="4510253"/>
              <a:ext cx="90869" cy="415377"/>
            </a:xfrm>
            <a:custGeom>
              <a:avLst/>
              <a:gdLst>
                <a:gd name="connsiteX0" fmla="*/ 0 w 90869"/>
                <a:gd name="connsiteY0" fmla="*/ 97024 h 415377"/>
                <a:gd name="connsiteX1" fmla="*/ 88609 w 90869"/>
                <a:gd name="connsiteY1" fmla="*/ 18267 h 415377"/>
                <a:gd name="connsiteX2" fmla="*/ 59072 w 90869"/>
                <a:gd name="connsiteY2" fmla="*/ 402206 h 415377"/>
                <a:gd name="connsiteX3" fmla="*/ 0 w 90869"/>
                <a:gd name="connsiteY3" fmla="*/ 333294 h 415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869" h="415377">
                  <a:moveTo>
                    <a:pt x="0" y="97024"/>
                  </a:moveTo>
                  <a:cubicBezTo>
                    <a:pt x="39382" y="32213"/>
                    <a:pt x="78764" y="-32597"/>
                    <a:pt x="88609" y="18267"/>
                  </a:cubicBezTo>
                  <a:cubicBezTo>
                    <a:pt x="98454" y="69131"/>
                    <a:pt x="73840" y="349702"/>
                    <a:pt x="59072" y="402206"/>
                  </a:cubicBezTo>
                  <a:cubicBezTo>
                    <a:pt x="44304" y="454710"/>
                    <a:pt x="0" y="333294"/>
                    <a:pt x="0" y="333294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2952189" y="4518675"/>
              <a:ext cx="2916" cy="59068"/>
            </a:xfrm>
            <a:custGeom>
              <a:avLst/>
              <a:gdLst>
                <a:gd name="connsiteX0" fmla="*/ 1458 w 2916"/>
                <a:gd name="connsiteY0" fmla="*/ 0 h 59068"/>
                <a:gd name="connsiteX1" fmla="*/ 1458 w 2916"/>
                <a:gd name="connsiteY1" fmla="*/ 59068 h 59068"/>
                <a:gd name="connsiteX2" fmla="*/ 1458 w 2916"/>
                <a:gd name="connsiteY2" fmla="*/ 0 h 59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16" h="59068">
                  <a:moveTo>
                    <a:pt x="1458" y="0"/>
                  </a:moveTo>
                  <a:cubicBezTo>
                    <a:pt x="1458" y="0"/>
                    <a:pt x="-1824" y="59068"/>
                    <a:pt x="1458" y="59068"/>
                  </a:cubicBezTo>
                  <a:cubicBezTo>
                    <a:pt x="4740" y="59068"/>
                    <a:pt x="1458" y="0"/>
                    <a:pt x="1458" y="0"/>
                  </a:cubicBezTo>
                  <a:close/>
                </a:path>
              </a:pathLst>
            </a:cu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3173504" y="4523400"/>
              <a:ext cx="2916" cy="59068"/>
            </a:xfrm>
            <a:custGeom>
              <a:avLst/>
              <a:gdLst>
                <a:gd name="connsiteX0" fmla="*/ 1458 w 2916"/>
                <a:gd name="connsiteY0" fmla="*/ 0 h 59068"/>
                <a:gd name="connsiteX1" fmla="*/ 1458 w 2916"/>
                <a:gd name="connsiteY1" fmla="*/ 59068 h 59068"/>
                <a:gd name="connsiteX2" fmla="*/ 1458 w 2916"/>
                <a:gd name="connsiteY2" fmla="*/ 0 h 59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16" h="59068">
                  <a:moveTo>
                    <a:pt x="1458" y="0"/>
                  </a:moveTo>
                  <a:cubicBezTo>
                    <a:pt x="1458" y="0"/>
                    <a:pt x="-1824" y="59068"/>
                    <a:pt x="1458" y="59068"/>
                  </a:cubicBezTo>
                  <a:cubicBezTo>
                    <a:pt x="4740" y="59068"/>
                    <a:pt x="1458" y="0"/>
                    <a:pt x="1458" y="0"/>
                  </a:cubicBezTo>
                  <a:close/>
                </a:path>
              </a:pathLst>
            </a:cu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3" name="Freeform 82"/>
          <p:cNvSpPr/>
          <p:nvPr/>
        </p:nvSpPr>
        <p:spPr>
          <a:xfrm>
            <a:off x="3485304" y="3571535"/>
            <a:ext cx="2777188" cy="687494"/>
          </a:xfrm>
          <a:custGeom>
            <a:avLst/>
            <a:gdLst>
              <a:gd name="connsiteX0" fmla="*/ 0 w 2777188"/>
              <a:gd name="connsiteY0" fmla="*/ 100463 h 687494"/>
              <a:gd name="connsiteX1" fmla="*/ 1240532 w 2777188"/>
              <a:gd name="connsiteY1" fmla="*/ 41396 h 687494"/>
              <a:gd name="connsiteX2" fmla="*/ 2677974 w 2777188"/>
              <a:gd name="connsiteY2" fmla="*/ 641917 h 687494"/>
              <a:gd name="connsiteX3" fmla="*/ 2569673 w 2777188"/>
              <a:gd name="connsiteY3" fmla="*/ 454869 h 687494"/>
              <a:gd name="connsiteX4" fmla="*/ 2776428 w 2777188"/>
              <a:gd name="connsiteY4" fmla="*/ 671451 h 687494"/>
              <a:gd name="connsiteX5" fmla="*/ 2481064 w 2777188"/>
              <a:gd name="connsiteY5" fmla="*/ 671451 h 687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77188" h="687494">
                <a:moveTo>
                  <a:pt x="0" y="100463"/>
                </a:moveTo>
                <a:cubicBezTo>
                  <a:pt x="397101" y="25808"/>
                  <a:pt x="794203" y="-48846"/>
                  <a:pt x="1240532" y="41396"/>
                </a:cubicBezTo>
                <a:cubicBezTo>
                  <a:pt x="1686861" y="131638"/>
                  <a:pt x="2456451" y="573005"/>
                  <a:pt x="2677974" y="641917"/>
                </a:cubicBezTo>
                <a:cubicBezTo>
                  <a:pt x="2899498" y="710829"/>
                  <a:pt x="2553264" y="449947"/>
                  <a:pt x="2569673" y="454869"/>
                </a:cubicBezTo>
                <a:cubicBezTo>
                  <a:pt x="2586082" y="459791"/>
                  <a:pt x="2791196" y="635354"/>
                  <a:pt x="2776428" y="671451"/>
                </a:cubicBezTo>
                <a:cubicBezTo>
                  <a:pt x="2761660" y="707548"/>
                  <a:pt x="2481064" y="671451"/>
                  <a:pt x="2481064" y="671451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Freeform 83"/>
          <p:cNvSpPr/>
          <p:nvPr/>
        </p:nvSpPr>
        <p:spPr>
          <a:xfrm>
            <a:off x="4282789" y="4033431"/>
            <a:ext cx="1822043" cy="485365"/>
          </a:xfrm>
          <a:custGeom>
            <a:avLst/>
            <a:gdLst>
              <a:gd name="connsiteX0" fmla="*/ 0 w 1822043"/>
              <a:gd name="connsiteY0" fmla="*/ 32352 h 485365"/>
              <a:gd name="connsiteX1" fmla="*/ 541502 w 1822043"/>
              <a:gd name="connsiteY1" fmla="*/ 42196 h 485365"/>
              <a:gd name="connsiteX2" fmla="*/ 1742652 w 1822043"/>
              <a:gd name="connsiteY2" fmla="*/ 445825 h 485365"/>
              <a:gd name="connsiteX3" fmla="*/ 1624506 w 1822043"/>
              <a:gd name="connsiteY3" fmla="*/ 347379 h 485365"/>
              <a:gd name="connsiteX4" fmla="*/ 1821416 w 1822043"/>
              <a:gd name="connsiteY4" fmla="*/ 465514 h 485365"/>
              <a:gd name="connsiteX5" fmla="*/ 1545742 w 1822043"/>
              <a:gd name="connsiteY5" fmla="*/ 485204 h 485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2043" h="485365">
                <a:moveTo>
                  <a:pt x="0" y="32352"/>
                </a:moveTo>
                <a:cubicBezTo>
                  <a:pt x="125530" y="2818"/>
                  <a:pt x="251060" y="-26716"/>
                  <a:pt x="541502" y="42196"/>
                </a:cubicBezTo>
                <a:cubicBezTo>
                  <a:pt x="831944" y="111108"/>
                  <a:pt x="1562151" y="394961"/>
                  <a:pt x="1742652" y="445825"/>
                </a:cubicBezTo>
                <a:cubicBezTo>
                  <a:pt x="1923153" y="496689"/>
                  <a:pt x="1611379" y="344098"/>
                  <a:pt x="1624506" y="347379"/>
                </a:cubicBezTo>
                <a:cubicBezTo>
                  <a:pt x="1637633" y="350661"/>
                  <a:pt x="1834543" y="442543"/>
                  <a:pt x="1821416" y="465514"/>
                </a:cubicBezTo>
                <a:cubicBezTo>
                  <a:pt x="1808289" y="488485"/>
                  <a:pt x="1545742" y="485204"/>
                  <a:pt x="1545742" y="485204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Freeform 84"/>
          <p:cNvSpPr/>
          <p:nvPr/>
        </p:nvSpPr>
        <p:spPr>
          <a:xfrm>
            <a:off x="3504995" y="4459532"/>
            <a:ext cx="2530296" cy="311416"/>
          </a:xfrm>
          <a:custGeom>
            <a:avLst/>
            <a:gdLst>
              <a:gd name="connsiteX0" fmla="*/ 0 w 2530296"/>
              <a:gd name="connsiteY0" fmla="*/ 147704 h 311416"/>
              <a:gd name="connsiteX1" fmla="*/ 994395 w 2530296"/>
              <a:gd name="connsiteY1" fmla="*/ 246150 h 311416"/>
              <a:gd name="connsiteX2" fmla="*/ 1693424 w 2530296"/>
              <a:gd name="connsiteY2" fmla="*/ 35 h 311416"/>
              <a:gd name="connsiteX3" fmla="*/ 2392454 w 2530296"/>
              <a:gd name="connsiteY3" fmla="*/ 265839 h 311416"/>
              <a:gd name="connsiteX4" fmla="*/ 2166008 w 2530296"/>
              <a:gd name="connsiteY4" fmla="*/ 78792 h 311416"/>
              <a:gd name="connsiteX5" fmla="*/ 2530291 w 2530296"/>
              <a:gd name="connsiteY5" fmla="*/ 295373 h 311416"/>
              <a:gd name="connsiteX6" fmla="*/ 2175853 w 2530296"/>
              <a:gd name="connsiteY6" fmla="*/ 295373 h 31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30296" h="311416">
                <a:moveTo>
                  <a:pt x="0" y="147704"/>
                </a:moveTo>
                <a:cubicBezTo>
                  <a:pt x="356079" y="209233"/>
                  <a:pt x="712158" y="270762"/>
                  <a:pt x="994395" y="246150"/>
                </a:cubicBezTo>
                <a:cubicBezTo>
                  <a:pt x="1276632" y="221539"/>
                  <a:pt x="1460414" y="-3246"/>
                  <a:pt x="1693424" y="35"/>
                </a:cubicBezTo>
                <a:cubicBezTo>
                  <a:pt x="1926434" y="3316"/>
                  <a:pt x="2313690" y="252713"/>
                  <a:pt x="2392454" y="265839"/>
                </a:cubicBezTo>
                <a:cubicBezTo>
                  <a:pt x="2471218" y="278965"/>
                  <a:pt x="2143035" y="73870"/>
                  <a:pt x="2166008" y="78792"/>
                </a:cubicBezTo>
                <a:cubicBezTo>
                  <a:pt x="2188981" y="83714"/>
                  <a:pt x="2528650" y="259276"/>
                  <a:pt x="2530291" y="295373"/>
                </a:cubicBezTo>
                <a:cubicBezTo>
                  <a:pt x="2531932" y="331470"/>
                  <a:pt x="2175853" y="295373"/>
                  <a:pt x="2175853" y="295373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4361553" y="4882885"/>
            <a:ext cx="1458168" cy="285494"/>
          </a:xfrm>
          <a:custGeom>
            <a:avLst/>
            <a:gdLst>
              <a:gd name="connsiteX0" fmla="*/ 0 w 1458168"/>
              <a:gd name="connsiteY0" fmla="*/ 285494 h 285494"/>
              <a:gd name="connsiteX1" fmla="*/ 846712 w 1458168"/>
              <a:gd name="connsiteY1" fmla="*/ 137825 h 285494"/>
              <a:gd name="connsiteX2" fmla="*/ 1447287 w 1458168"/>
              <a:gd name="connsiteY2" fmla="*/ 118135 h 285494"/>
              <a:gd name="connsiteX3" fmla="*/ 1191304 w 1458168"/>
              <a:gd name="connsiteY3" fmla="*/ 0 h 285494"/>
              <a:gd name="connsiteX4" fmla="*/ 1457132 w 1458168"/>
              <a:gd name="connsiteY4" fmla="*/ 118135 h 285494"/>
              <a:gd name="connsiteX5" fmla="*/ 1289759 w 1458168"/>
              <a:gd name="connsiteY5" fmla="*/ 236271 h 285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8168" h="285494">
                <a:moveTo>
                  <a:pt x="0" y="285494"/>
                </a:moveTo>
                <a:cubicBezTo>
                  <a:pt x="302749" y="225606"/>
                  <a:pt x="605498" y="165718"/>
                  <a:pt x="846712" y="137825"/>
                </a:cubicBezTo>
                <a:cubicBezTo>
                  <a:pt x="1087927" y="109932"/>
                  <a:pt x="1389855" y="141106"/>
                  <a:pt x="1447287" y="118135"/>
                </a:cubicBezTo>
                <a:cubicBezTo>
                  <a:pt x="1504719" y="95164"/>
                  <a:pt x="1189663" y="0"/>
                  <a:pt x="1191304" y="0"/>
                </a:cubicBezTo>
                <a:cubicBezTo>
                  <a:pt x="1192945" y="0"/>
                  <a:pt x="1440723" y="78757"/>
                  <a:pt x="1457132" y="118135"/>
                </a:cubicBezTo>
                <a:cubicBezTo>
                  <a:pt x="1473541" y="157513"/>
                  <a:pt x="1289759" y="236271"/>
                  <a:pt x="1289759" y="236271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3061929" y="5462098"/>
            <a:ext cx="2814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Massed URL retrieval</a:t>
            </a:r>
            <a:endParaRPr lang="en-US" dirty="0" smtClean="0">
              <a:latin typeface="AhnbergHand"/>
              <a:cs typeface="AhnbergHand"/>
            </a:endParaRPr>
          </a:p>
        </p:txBody>
      </p:sp>
      <p:sp>
        <p:nvSpPr>
          <p:cNvPr id="88" name="Freeform 87"/>
          <p:cNvSpPr/>
          <p:nvPr/>
        </p:nvSpPr>
        <p:spPr>
          <a:xfrm>
            <a:off x="3480184" y="3467965"/>
            <a:ext cx="2777188" cy="687494"/>
          </a:xfrm>
          <a:custGeom>
            <a:avLst/>
            <a:gdLst>
              <a:gd name="connsiteX0" fmla="*/ 0 w 2777188"/>
              <a:gd name="connsiteY0" fmla="*/ 100463 h 687494"/>
              <a:gd name="connsiteX1" fmla="*/ 1240532 w 2777188"/>
              <a:gd name="connsiteY1" fmla="*/ 41396 h 687494"/>
              <a:gd name="connsiteX2" fmla="*/ 2677974 w 2777188"/>
              <a:gd name="connsiteY2" fmla="*/ 641917 h 687494"/>
              <a:gd name="connsiteX3" fmla="*/ 2569673 w 2777188"/>
              <a:gd name="connsiteY3" fmla="*/ 454869 h 687494"/>
              <a:gd name="connsiteX4" fmla="*/ 2776428 w 2777188"/>
              <a:gd name="connsiteY4" fmla="*/ 671451 h 687494"/>
              <a:gd name="connsiteX5" fmla="*/ 2481064 w 2777188"/>
              <a:gd name="connsiteY5" fmla="*/ 671451 h 687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77188" h="687494">
                <a:moveTo>
                  <a:pt x="0" y="100463"/>
                </a:moveTo>
                <a:cubicBezTo>
                  <a:pt x="397101" y="25808"/>
                  <a:pt x="794203" y="-48846"/>
                  <a:pt x="1240532" y="41396"/>
                </a:cubicBezTo>
                <a:cubicBezTo>
                  <a:pt x="1686861" y="131638"/>
                  <a:pt x="2456451" y="573005"/>
                  <a:pt x="2677974" y="641917"/>
                </a:cubicBezTo>
                <a:cubicBezTo>
                  <a:pt x="2899498" y="710829"/>
                  <a:pt x="2553264" y="449947"/>
                  <a:pt x="2569673" y="454869"/>
                </a:cubicBezTo>
                <a:cubicBezTo>
                  <a:pt x="2586082" y="459791"/>
                  <a:pt x="2791196" y="635354"/>
                  <a:pt x="2776428" y="671451"/>
                </a:cubicBezTo>
                <a:cubicBezTo>
                  <a:pt x="2761660" y="707548"/>
                  <a:pt x="2481064" y="671451"/>
                  <a:pt x="2481064" y="671451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Freeform 88"/>
          <p:cNvSpPr/>
          <p:nvPr/>
        </p:nvSpPr>
        <p:spPr>
          <a:xfrm>
            <a:off x="3480184" y="3379360"/>
            <a:ext cx="2777188" cy="687494"/>
          </a:xfrm>
          <a:custGeom>
            <a:avLst/>
            <a:gdLst>
              <a:gd name="connsiteX0" fmla="*/ 0 w 2777188"/>
              <a:gd name="connsiteY0" fmla="*/ 100463 h 687494"/>
              <a:gd name="connsiteX1" fmla="*/ 1240532 w 2777188"/>
              <a:gd name="connsiteY1" fmla="*/ 41396 h 687494"/>
              <a:gd name="connsiteX2" fmla="*/ 2677974 w 2777188"/>
              <a:gd name="connsiteY2" fmla="*/ 641917 h 687494"/>
              <a:gd name="connsiteX3" fmla="*/ 2569673 w 2777188"/>
              <a:gd name="connsiteY3" fmla="*/ 454869 h 687494"/>
              <a:gd name="connsiteX4" fmla="*/ 2776428 w 2777188"/>
              <a:gd name="connsiteY4" fmla="*/ 671451 h 687494"/>
              <a:gd name="connsiteX5" fmla="*/ 2481064 w 2777188"/>
              <a:gd name="connsiteY5" fmla="*/ 671451 h 687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77188" h="687494">
                <a:moveTo>
                  <a:pt x="0" y="100463"/>
                </a:moveTo>
                <a:cubicBezTo>
                  <a:pt x="397101" y="25808"/>
                  <a:pt x="794203" y="-48846"/>
                  <a:pt x="1240532" y="41396"/>
                </a:cubicBezTo>
                <a:cubicBezTo>
                  <a:pt x="1686861" y="131638"/>
                  <a:pt x="2456451" y="573005"/>
                  <a:pt x="2677974" y="641917"/>
                </a:cubicBezTo>
                <a:cubicBezTo>
                  <a:pt x="2899498" y="710829"/>
                  <a:pt x="2553264" y="449947"/>
                  <a:pt x="2569673" y="454869"/>
                </a:cubicBezTo>
                <a:cubicBezTo>
                  <a:pt x="2586082" y="459791"/>
                  <a:pt x="2791196" y="635354"/>
                  <a:pt x="2776428" y="671451"/>
                </a:cubicBezTo>
                <a:cubicBezTo>
                  <a:pt x="2761660" y="707548"/>
                  <a:pt x="2481064" y="671451"/>
                  <a:pt x="2481064" y="671451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4257979" y="3969241"/>
            <a:ext cx="1822043" cy="485365"/>
          </a:xfrm>
          <a:custGeom>
            <a:avLst/>
            <a:gdLst>
              <a:gd name="connsiteX0" fmla="*/ 0 w 1822043"/>
              <a:gd name="connsiteY0" fmla="*/ 32352 h 485365"/>
              <a:gd name="connsiteX1" fmla="*/ 541502 w 1822043"/>
              <a:gd name="connsiteY1" fmla="*/ 42196 h 485365"/>
              <a:gd name="connsiteX2" fmla="*/ 1742652 w 1822043"/>
              <a:gd name="connsiteY2" fmla="*/ 445825 h 485365"/>
              <a:gd name="connsiteX3" fmla="*/ 1624506 w 1822043"/>
              <a:gd name="connsiteY3" fmla="*/ 347379 h 485365"/>
              <a:gd name="connsiteX4" fmla="*/ 1821416 w 1822043"/>
              <a:gd name="connsiteY4" fmla="*/ 465514 h 485365"/>
              <a:gd name="connsiteX5" fmla="*/ 1545742 w 1822043"/>
              <a:gd name="connsiteY5" fmla="*/ 485204 h 485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2043" h="485365">
                <a:moveTo>
                  <a:pt x="0" y="32352"/>
                </a:moveTo>
                <a:cubicBezTo>
                  <a:pt x="125530" y="2818"/>
                  <a:pt x="251060" y="-26716"/>
                  <a:pt x="541502" y="42196"/>
                </a:cubicBezTo>
                <a:cubicBezTo>
                  <a:pt x="831944" y="111108"/>
                  <a:pt x="1562151" y="394961"/>
                  <a:pt x="1742652" y="445825"/>
                </a:cubicBezTo>
                <a:cubicBezTo>
                  <a:pt x="1923153" y="496689"/>
                  <a:pt x="1611379" y="344098"/>
                  <a:pt x="1624506" y="347379"/>
                </a:cubicBezTo>
                <a:cubicBezTo>
                  <a:pt x="1637633" y="350661"/>
                  <a:pt x="1834543" y="442543"/>
                  <a:pt x="1821416" y="465514"/>
                </a:cubicBezTo>
                <a:cubicBezTo>
                  <a:pt x="1808289" y="488485"/>
                  <a:pt x="1545742" y="485204"/>
                  <a:pt x="1545742" y="485204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 90"/>
          <p:cNvSpPr/>
          <p:nvPr/>
        </p:nvSpPr>
        <p:spPr>
          <a:xfrm>
            <a:off x="4292239" y="3914896"/>
            <a:ext cx="1822043" cy="485365"/>
          </a:xfrm>
          <a:custGeom>
            <a:avLst/>
            <a:gdLst>
              <a:gd name="connsiteX0" fmla="*/ 0 w 1822043"/>
              <a:gd name="connsiteY0" fmla="*/ 32352 h 485365"/>
              <a:gd name="connsiteX1" fmla="*/ 541502 w 1822043"/>
              <a:gd name="connsiteY1" fmla="*/ 42196 h 485365"/>
              <a:gd name="connsiteX2" fmla="*/ 1742652 w 1822043"/>
              <a:gd name="connsiteY2" fmla="*/ 445825 h 485365"/>
              <a:gd name="connsiteX3" fmla="*/ 1624506 w 1822043"/>
              <a:gd name="connsiteY3" fmla="*/ 347379 h 485365"/>
              <a:gd name="connsiteX4" fmla="*/ 1821416 w 1822043"/>
              <a:gd name="connsiteY4" fmla="*/ 465514 h 485365"/>
              <a:gd name="connsiteX5" fmla="*/ 1545742 w 1822043"/>
              <a:gd name="connsiteY5" fmla="*/ 485204 h 485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2043" h="485365">
                <a:moveTo>
                  <a:pt x="0" y="32352"/>
                </a:moveTo>
                <a:cubicBezTo>
                  <a:pt x="125530" y="2818"/>
                  <a:pt x="251060" y="-26716"/>
                  <a:pt x="541502" y="42196"/>
                </a:cubicBezTo>
                <a:cubicBezTo>
                  <a:pt x="831944" y="111108"/>
                  <a:pt x="1562151" y="394961"/>
                  <a:pt x="1742652" y="445825"/>
                </a:cubicBezTo>
                <a:cubicBezTo>
                  <a:pt x="1923153" y="496689"/>
                  <a:pt x="1611379" y="344098"/>
                  <a:pt x="1624506" y="347379"/>
                </a:cubicBezTo>
                <a:cubicBezTo>
                  <a:pt x="1637633" y="350661"/>
                  <a:pt x="1834543" y="442543"/>
                  <a:pt x="1821416" y="465514"/>
                </a:cubicBezTo>
                <a:cubicBezTo>
                  <a:pt x="1808289" y="488485"/>
                  <a:pt x="1545742" y="485204"/>
                  <a:pt x="1545742" y="485204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reeform 91"/>
          <p:cNvSpPr/>
          <p:nvPr/>
        </p:nvSpPr>
        <p:spPr>
          <a:xfrm>
            <a:off x="3490030" y="4405187"/>
            <a:ext cx="2530296" cy="311416"/>
          </a:xfrm>
          <a:custGeom>
            <a:avLst/>
            <a:gdLst>
              <a:gd name="connsiteX0" fmla="*/ 0 w 2530296"/>
              <a:gd name="connsiteY0" fmla="*/ 147704 h 311416"/>
              <a:gd name="connsiteX1" fmla="*/ 994395 w 2530296"/>
              <a:gd name="connsiteY1" fmla="*/ 246150 h 311416"/>
              <a:gd name="connsiteX2" fmla="*/ 1693424 w 2530296"/>
              <a:gd name="connsiteY2" fmla="*/ 35 h 311416"/>
              <a:gd name="connsiteX3" fmla="*/ 2392454 w 2530296"/>
              <a:gd name="connsiteY3" fmla="*/ 265839 h 311416"/>
              <a:gd name="connsiteX4" fmla="*/ 2166008 w 2530296"/>
              <a:gd name="connsiteY4" fmla="*/ 78792 h 311416"/>
              <a:gd name="connsiteX5" fmla="*/ 2530291 w 2530296"/>
              <a:gd name="connsiteY5" fmla="*/ 295373 h 311416"/>
              <a:gd name="connsiteX6" fmla="*/ 2175853 w 2530296"/>
              <a:gd name="connsiteY6" fmla="*/ 295373 h 31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30296" h="311416">
                <a:moveTo>
                  <a:pt x="0" y="147704"/>
                </a:moveTo>
                <a:cubicBezTo>
                  <a:pt x="356079" y="209233"/>
                  <a:pt x="712158" y="270762"/>
                  <a:pt x="994395" y="246150"/>
                </a:cubicBezTo>
                <a:cubicBezTo>
                  <a:pt x="1276632" y="221539"/>
                  <a:pt x="1460414" y="-3246"/>
                  <a:pt x="1693424" y="35"/>
                </a:cubicBezTo>
                <a:cubicBezTo>
                  <a:pt x="1926434" y="3316"/>
                  <a:pt x="2313690" y="252713"/>
                  <a:pt x="2392454" y="265839"/>
                </a:cubicBezTo>
                <a:cubicBezTo>
                  <a:pt x="2471218" y="278965"/>
                  <a:pt x="2143035" y="73870"/>
                  <a:pt x="2166008" y="78792"/>
                </a:cubicBezTo>
                <a:cubicBezTo>
                  <a:pt x="2188981" y="83714"/>
                  <a:pt x="2528650" y="259276"/>
                  <a:pt x="2530291" y="295373"/>
                </a:cubicBezTo>
                <a:cubicBezTo>
                  <a:pt x="2531932" y="331470"/>
                  <a:pt x="2175853" y="295373"/>
                  <a:pt x="2175853" y="295373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reeform 92"/>
          <p:cNvSpPr/>
          <p:nvPr/>
        </p:nvSpPr>
        <p:spPr>
          <a:xfrm>
            <a:off x="3514445" y="4518207"/>
            <a:ext cx="2530296" cy="311416"/>
          </a:xfrm>
          <a:custGeom>
            <a:avLst/>
            <a:gdLst>
              <a:gd name="connsiteX0" fmla="*/ 0 w 2530296"/>
              <a:gd name="connsiteY0" fmla="*/ 147704 h 311416"/>
              <a:gd name="connsiteX1" fmla="*/ 994395 w 2530296"/>
              <a:gd name="connsiteY1" fmla="*/ 246150 h 311416"/>
              <a:gd name="connsiteX2" fmla="*/ 1693424 w 2530296"/>
              <a:gd name="connsiteY2" fmla="*/ 35 h 311416"/>
              <a:gd name="connsiteX3" fmla="*/ 2392454 w 2530296"/>
              <a:gd name="connsiteY3" fmla="*/ 265839 h 311416"/>
              <a:gd name="connsiteX4" fmla="*/ 2166008 w 2530296"/>
              <a:gd name="connsiteY4" fmla="*/ 78792 h 311416"/>
              <a:gd name="connsiteX5" fmla="*/ 2530291 w 2530296"/>
              <a:gd name="connsiteY5" fmla="*/ 295373 h 311416"/>
              <a:gd name="connsiteX6" fmla="*/ 2175853 w 2530296"/>
              <a:gd name="connsiteY6" fmla="*/ 295373 h 31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30296" h="311416">
                <a:moveTo>
                  <a:pt x="0" y="147704"/>
                </a:moveTo>
                <a:cubicBezTo>
                  <a:pt x="356079" y="209233"/>
                  <a:pt x="712158" y="270762"/>
                  <a:pt x="994395" y="246150"/>
                </a:cubicBezTo>
                <a:cubicBezTo>
                  <a:pt x="1276632" y="221539"/>
                  <a:pt x="1460414" y="-3246"/>
                  <a:pt x="1693424" y="35"/>
                </a:cubicBezTo>
                <a:cubicBezTo>
                  <a:pt x="1926434" y="3316"/>
                  <a:pt x="2313690" y="252713"/>
                  <a:pt x="2392454" y="265839"/>
                </a:cubicBezTo>
                <a:cubicBezTo>
                  <a:pt x="2471218" y="278965"/>
                  <a:pt x="2143035" y="73870"/>
                  <a:pt x="2166008" y="78792"/>
                </a:cubicBezTo>
                <a:cubicBezTo>
                  <a:pt x="2188981" y="83714"/>
                  <a:pt x="2528650" y="259276"/>
                  <a:pt x="2530291" y="295373"/>
                </a:cubicBezTo>
                <a:cubicBezTo>
                  <a:pt x="2531932" y="331470"/>
                  <a:pt x="2175853" y="295373"/>
                  <a:pt x="2175853" y="295373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reeform 93"/>
          <p:cNvSpPr/>
          <p:nvPr/>
        </p:nvSpPr>
        <p:spPr>
          <a:xfrm>
            <a:off x="4376123" y="4936835"/>
            <a:ext cx="1458168" cy="285494"/>
          </a:xfrm>
          <a:custGeom>
            <a:avLst/>
            <a:gdLst>
              <a:gd name="connsiteX0" fmla="*/ 0 w 1458168"/>
              <a:gd name="connsiteY0" fmla="*/ 285494 h 285494"/>
              <a:gd name="connsiteX1" fmla="*/ 846712 w 1458168"/>
              <a:gd name="connsiteY1" fmla="*/ 137825 h 285494"/>
              <a:gd name="connsiteX2" fmla="*/ 1447287 w 1458168"/>
              <a:gd name="connsiteY2" fmla="*/ 118135 h 285494"/>
              <a:gd name="connsiteX3" fmla="*/ 1191304 w 1458168"/>
              <a:gd name="connsiteY3" fmla="*/ 0 h 285494"/>
              <a:gd name="connsiteX4" fmla="*/ 1457132 w 1458168"/>
              <a:gd name="connsiteY4" fmla="*/ 118135 h 285494"/>
              <a:gd name="connsiteX5" fmla="*/ 1289759 w 1458168"/>
              <a:gd name="connsiteY5" fmla="*/ 236271 h 285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8168" h="285494">
                <a:moveTo>
                  <a:pt x="0" y="285494"/>
                </a:moveTo>
                <a:cubicBezTo>
                  <a:pt x="302749" y="225606"/>
                  <a:pt x="605498" y="165718"/>
                  <a:pt x="846712" y="137825"/>
                </a:cubicBezTo>
                <a:cubicBezTo>
                  <a:pt x="1087927" y="109932"/>
                  <a:pt x="1389855" y="141106"/>
                  <a:pt x="1447287" y="118135"/>
                </a:cubicBezTo>
                <a:cubicBezTo>
                  <a:pt x="1504719" y="95164"/>
                  <a:pt x="1189663" y="0"/>
                  <a:pt x="1191304" y="0"/>
                </a:cubicBezTo>
                <a:cubicBezTo>
                  <a:pt x="1192945" y="0"/>
                  <a:pt x="1440723" y="78757"/>
                  <a:pt x="1457132" y="118135"/>
                </a:cubicBezTo>
                <a:cubicBezTo>
                  <a:pt x="1473541" y="157513"/>
                  <a:pt x="1289759" y="236271"/>
                  <a:pt x="1289759" y="236271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reeform 94"/>
          <p:cNvSpPr/>
          <p:nvPr/>
        </p:nvSpPr>
        <p:spPr>
          <a:xfrm>
            <a:off x="4321778" y="5020320"/>
            <a:ext cx="1458168" cy="285494"/>
          </a:xfrm>
          <a:custGeom>
            <a:avLst/>
            <a:gdLst>
              <a:gd name="connsiteX0" fmla="*/ 0 w 1458168"/>
              <a:gd name="connsiteY0" fmla="*/ 285494 h 285494"/>
              <a:gd name="connsiteX1" fmla="*/ 846712 w 1458168"/>
              <a:gd name="connsiteY1" fmla="*/ 137825 h 285494"/>
              <a:gd name="connsiteX2" fmla="*/ 1447287 w 1458168"/>
              <a:gd name="connsiteY2" fmla="*/ 118135 h 285494"/>
              <a:gd name="connsiteX3" fmla="*/ 1191304 w 1458168"/>
              <a:gd name="connsiteY3" fmla="*/ 0 h 285494"/>
              <a:gd name="connsiteX4" fmla="*/ 1457132 w 1458168"/>
              <a:gd name="connsiteY4" fmla="*/ 118135 h 285494"/>
              <a:gd name="connsiteX5" fmla="*/ 1289759 w 1458168"/>
              <a:gd name="connsiteY5" fmla="*/ 236271 h 285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8168" h="285494">
                <a:moveTo>
                  <a:pt x="0" y="285494"/>
                </a:moveTo>
                <a:cubicBezTo>
                  <a:pt x="302749" y="225606"/>
                  <a:pt x="605498" y="165718"/>
                  <a:pt x="846712" y="137825"/>
                </a:cubicBezTo>
                <a:cubicBezTo>
                  <a:pt x="1087927" y="109932"/>
                  <a:pt x="1389855" y="141106"/>
                  <a:pt x="1447287" y="118135"/>
                </a:cubicBezTo>
                <a:cubicBezTo>
                  <a:pt x="1504719" y="95164"/>
                  <a:pt x="1189663" y="0"/>
                  <a:pt x="1191304" y="0"/>
                </a:cubicBezTo>
                <a:cubicBezTo>
                  <a:pt x="1192945" y="0"/>
                  <a:pt x="1440723" y="78757"/>
                  <a:pt x="1457132" y="118135"/>
                </a:cubicBezTo>
                <a:cubicBezTo>
                  <a:pt x="1473541" y="157513"/>
                  <a:pt x="1289759" y="236271"/>
                  <a:pt x="1289759" y="236271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extBox 95"/>
          <p:cNvSpPr txBox="1"/>
          <p:nvPr/>
        </p:nvSpPr>
        <p:spPr>
          <a:xfrm>
            <a:off x="6231229" y="5673585"/>
            <a:ext cx="22692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Experiences what</a:t>
            </a:r>
          </a:p>
          <a:p>
            <a:r>
              <a:rPr lang="en-US" dirty="0">
                <a:latin typeface="AhnbergHand"/>
                <a:cs typeface="AhnbergHand"/>
              </a:rPr>
              <a:t>l</a:t>
            </a:r>
            <a:r>
              <a:rPr lang="en-US" dirty="0" smtClean="0">
                <a:latin typeface="AhnbergHand"/>
                <a:cs typeface="AhnbergHand"/>
              </a:rPr>
              <a:t>ooks like a </a:t>
            </a:r>
          </a:p>
          <a:p>
            <a:r>
              <a:rPr lang="en-US" dirty="0" smtClean="0">
                <a:latin typeface="AhnbergHand"/>
                <a:cs typeface="AhnbergHand"/>
              </a:rPr>
              <a:t>TCP </a:t>
            </a:r>
            <a:r>
              <a:rPr lang="en-US" dirty="0" err="1" smtClean="0">
                <a:latin typeface="AhnbergHand"/>
                <a:cs typeface="AhnbergHand"/>
              </a:rPr>
              <a:t>syn</a:t>
            </a:r>
            <a:r>
              <a:rPr lang="en-US" dirty="0" smtClean="0">
                <a:latin typeface="AhnbergHand"/>
                <a:cs typeface="AhnbergHand"/>
              </a:rPr>
              <a:t> attack!</a:t>
            </a:r>
            <a:endParaRPr lang="en-US" dirty="0" smtClean="0">
              <a:latin typeface="AhnbergHand"/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2127943061"/>
      </p:ext>
    </p:extLst>
  </p:cSld>
  <p:clrMapOvr>
    <a:masterClrMapping/>
  </p:clrMapOvr>
  <p:transition xmlns:p14="http://schemas.microsoft.com/office/powerpoint/2010/main"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669727" y="285750"/>
            <a:ext cx="7803431" cy="1490142"/>
          </a:xfrm>
        </p:spPr>
        <p:txBody>
          <a:bodyPr/>
          <a:lstStyle/>
          <a:p>
            <a:r>
              <a:rPr lang="en-US" dirty="0"/>
              <a:t>The E</a:t>
            </a:r>
            <a:r>
              <a:rPr lang="en-US" dirty="0" smtClean="0"/>
              <a:t>volution of Evil</a:t>
            </a:r>
            <a:endParaRPr lang="en-U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9727" y="1821657"/>
            <a:ext cx="7803431" cy="4419079"/>
          </a:xfrm>
        </p:spPr>
        <p:txBody>
          <a:bodyPr>
            <a:normAutofit/>
          </a:bodyPr>
          <a:lstStyle/>
          <a:p>
            <a:pPr marL="321457" indent="-321457">
              <a:buSzPct val="75000"/>
              <a:buFontTx/>
              <a:buChar char="•"/>
            </a:pPr>
            <a:r>
              <a:rPr lang="en-US" dirty="0" smtClean="0"/>
              <a:t>But </a:t>
            </a:r>
            <a:r>
              <a:rPr lang="en-US" dirty="0"/>
              <a:t>now </a:t>
            </a:r>
            <a:r>
              <a:rPr lang="en-US" dirty="0" smtClean="0"/>
              <a:t>they </a:t>
            </a:r>
            <a:r>
              <a:rPr lang="en-US" dirty="0"/>
              <a:t>co-opt the innocent to the </a:t>
            </a:r>
            <a:r>
              <a:rPr lang="en-US" dirty="0" smtClean="0"/>
              <a:t>evil cause, </a:t>
            </a:r>
            <a:r>
              <a:rPr lang="en-US" dirty="0"/>
              <a:t>and use un-corrupted servers to launch the </a:t>
            </a:r>
            <a:r>
              <a:rPr lang="en-US" dirty="0" smtClean="0"/>
              <a:t>attack</a:t>
            </a:r>
          </a:p>
          <a:p>
            <a:pPr marL="400050" lvl="1" indent="0">
              <a:buSzPct val="75000"/>
              <a:buNone/>
            </a:pPr>
            <a:r>
              <a:rPr lang="en-US" sz="2000" dirty="0"/>
              <a:t>w</a:t>
            </a:r>
            <a:r>
              <a:rPr lang="en-US" sz="2000" dirty="0" smtClean="0"/>
              <a:t>hich hides the attacker(s) and uses the normal operation of servers to cause damage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57053555"/>
      </p:ext>
    </p:extLst>
  </p:cSld>
  <p:clrMapOvr>
    <a:masterClrMapping/>
  </p:clrMapOvr>
  <p:transition xmlns:p14="http://schemas.microsoft.com/office/powerpoint/2010/main"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669727" y="285750"/>
            <a:ext cx="7803431" cy="1490142"/>
          </a:xfrm>
        </p:spPr>
        <p:txBody>
          <a:bodyPr/>
          <a:lstStyle/>
          <a:p>
            <a:r>
              <a:rPr lang="en-US" dirty="0" smtClean="0"/>
              <a:t>UDP is a Fine Protocol</a:t>
            </a:r>
            <a:endParaRPr lang="en-US" dirty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9727" y="1821657"/>
            <a:ext cx="7803431" cy="4419079"/>
          </a:xfrm>
        </p:spPr>
        <p:txBody>
          <a:bodyPr>
            <a:normAutofit fontScale="92500"/>
          </a:bodyPr>
          <a:lstStyle/>
          <a:p>
            <a:pPr marL="321457" indent="-321457">
              <a:buSzPct val="75000"/>
              <a:buFontTx/>
              <a:buChar char="•"/>
            </a:pPr>
            <a:r>
              <a:rPr lang="en-US" dirty="0"/>
              <a:t>UDP is used </a:t>
            </a:r>
            <a:r>
              <a:rPr lang="en-US" dirty="0" smtClean="0"/>
              <a:t>whenever </a:t>
            </a:r>
            <a:r>
              <a:rPr lang="en-US" dirty="0"/>
              <a:t>you want a fast and highly efficient short transaction protocol</a:t>
            </a:r>
          </a:p>
          <a:p>
            <a:pPr marL="321457" indent="-321457">
              <a:buSzPct val="75000"/>
              <a:buFontTx/>
              <a:buChar char="•"/>
            </a:pPr>
            <a:r>
              <a:rPr lang="en-US" dirty="0"/>
              <a:t>Send a query to a server ( one packet)</a:t>
            </a:r>
          </a:p>
          <a:p>
            <a:pPr marL="321457" indent="-321457">
              <a:buSzPct val="75000"/>
              <a:buFontTx/>
              <a:buChar char="•"/>
            </a:pPr>
            <a:r>
              <a:rPr lang="en-US" dirty="0"/>
              <a:t>And the server sends an answer (one packet)</a:t>
            </a:r>
          </a:p>
          <a:p>
            <a:pPr marL="321457" indent="-321457">
              <a:buSzPct val="75000"/>
              <a:buFontTx/>
              <a:buChar char="•"/>
            </a:pPr>
            <a:r>
              <a:rPr lang="en-US" dirty="0" smtClean="0"/>
              <a:t>UDP works </a:t>
            </a:r>
            <a:r>
              <a:rPr lang="en-US" dirty="0"/>
              <a:t>best when the question and the answer are small (&lt;512 bytes), but can work on larger </a:t>
            </a:r>
            <a:r>
              <a:rPr lang="en-US" dirty="0" smtClean="0"/>
              <a:t>transactions *</a:t>
            </a:r>
            <a:endParaRPr lang="en-US" dirty="0" smtClean="0"/>
          </a:p>
          <a:p>
            <a:pPr marL="321457" indent="-321457">
              <a:buSzPct val="75000"/>
              <a:buFontTx/>
              <a:buChar char="•"/>
            </a:pPr>
            <a:r>
              <a:rPr lang="en-US" dirty="0" smtClean="0"/>
              <a:t>Although </a:t>
            </a:r>
            <a:r>
              <a:rPr lang="en-US" dirty="0" smtClean="0"/>
              <a:t>it’s </a:t>
            </a:r>
            <a:r>
              <a:rPr lang="en-US" dirty="0" smtClean="0"/>
              <a:t>not as reliable as TCP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19790" y="6254434"/>
            <a:ext cx="844754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The fine print – you‘ll need to magnify this to read it!</a:t>
            </a:r>
          </a:p>
          <a:p>
            <a:r>
              <a:rPr lang="en-US" sz="800" dirty="0"/>
              <a:t>S</a:t>
            </a:r>
            <a:r>
              <a:rPr lang="en-US" sz="800" dirty="0" smtClean="0"/>
              <a:t>ome UDP applications use multiple UDP packets for large answers (e.g. NTP). Some rely of IP level fragmentation (e.g. DNS with EDNS0)</a:t>
            </a:r>
          </a:p>
          <a:p>
            <a:r>
              <a:rPr lang="en-US" sz="800" dirty="0" smtClean="0"/>
              <a:t>The problem with relying on fragmentation is firewall filtering and NATs (the trailing frags have no transport level header to assist in locating the NAT binding , as fragmentation is an IP level function)</a:t>
            </a:r>
          </a:p>
          <a:p>
            <a:r>
              <a:rPr lang="en-US" sz="800" dirty="0" smtClean="0"/>
              <a:t>And the problem with multiple UDP packets is reliably reassembly is pushed into the application, which may not necessarily do this well!</a:t>
            </a:r>
            <a:endParaRPr lang="en-US" sz="800" dirty="0"/>
          </a:p>
        </p:txBody>
      </p:sp>
      <p:sp>
        <p:nvSpPr>
          <p:cNvPr id="5" name="TextBox 4"/>
          <p:cNvSpPr txBox="1"/>
          <p:nvPr/>
        </p:nvSpPr>
        <p:spPr>
          <a:xfrm>
            <a:off x="1957284" y="6208281"/>
            <a:ext cx="299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96883"/>
      </p:ext>
    </p:extLst>
  </p:cSld>
  <p:clrMapOvr>
    <a:masterClrMapping/>
  </p:clrMapOvr>
  <p:transition xmlns:p14="http://schemas.microsoft.com/office/powerpoint/2010/main"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669727" y="285750"/>
            <a:ext cx="7803431" cy="1490142"/>
          </a:xfrm>
        </p:spPr>
        <p:txBody>
          <a:bodyPr>
            <a:normAutofit/>
          </a:bodyPr>
          <a:lstStyle/>
          <a:p>
            <a:pPr defTabSz="340433"/>
            <a:r>
              <a:rPr lang="en-US" sz="4600" dirty="0" smtClean="0"/>
              <a:t>UDP Mutation </a:t>
            </a:r>
            <a:endParaRPr lang="en-US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9727" y="1927697"/>
            <a:ext cx="7804547" cy="4420195"/>
          </a:xfrm>
        </p:spPr>
        <p:txBody>
          <a:bodyPr>
            <a:normAutofit/>
          </a:bodyPr>
          <a:lstStyle/>
          <a:p>
            <a:pPr marL="321457" indent="-321457">
              <a:buSzPct val="75000"/>
              <a:buFontTx/>
              <a:buChar char="•"/>
            </a:pPr>
            <a:r>
              <a:rPr lang="en-US" dirty="0"/>
              <a:t>Unlike </a:t>
            </a:r>
            <a:r>
              <a:rPr lang="en-US" dirty="0" smtClean="0"/>
              <a:t>TCP there is no handshake between the two parties who are communicating</a:t>
            </a:r>
            <a:endParaRPr lang="en-US" dirty="0"/>
          </a:p>
          <a:p>
            <a:pPr marL="721507" lvl="1" indent="-321457">
              <a:buSzPct val="75000"/>
              <a:buFontTx/>
              <a:buChar char="•"/>
            </a:pPr>
            <a:r>
              <a:rPr lang="en-US" dirty="0"/>
              <a:t>S</a:t>
            </a:r>
            <a:r>
              <a:rPr lang="en-US" dirty="0" smtClean="0"/>
              <a:t>end </a:t>
            </a:r>
            <a:r>
              <a:rPr lang="en-US" dirty="0"/>
              <a:t>the server a UDP </a:t>
            </a:r>
            <a:r>
              <a:rPr lang="en-US" dirty="0" smtClean="0"/>
              <a:t>packet</a:t>
            </a:r>
          </a:p>
          <a:p>
            <a:pPr marL="721507" lvl="1" indent="-321457">
              <a:buSzPct val="75000"/>
              <a:buFontTx/>
              <a:buChar char="•"/>
            </a:pPr>
            <a:r>
              <a:rPr lang="en-US" dirty="0" smtClean="0"/>
              <a:t>The server flips the source and destination IP addresses and responds with a UDP packet</a:t>
            </a:r>
          </a:p>
          <a:p>
            <a:pPr marL="721507" lvl="1" indent="-321457">
              <a:buSzPct val="75000"/>
              <a:buFontTx/>
              <a:buChar char="•"/>
            </a:pPr>
            <a:r>
              <a:rPr lang="en-US" dirty="0" smtClean="0"/>
              <a:t>The server never checks the authenticity of the source address</a:t>
            </a:r>
          </a:p>
          <a:p>
            <a:pPr marL="321457" indent="-321457">
              <a:buSzPct val="75000"/>
              <a:buFontTx/>
              <a:buChar char="•"/>
            </a:pPr>
            <a:r>
              <a:rPr lang="en-US" dirty="0"/>
              <a:t>T</a:t>
            </a:r>
            <a:r>
              <a:rPr lang="en-US" dirty="0" smtClean="0"/>
              <a:t>his allows a simply </a:t>
            </a:r>
            <a:r>
              <a:rPr lang="en-US" dirty="0" smtClean="0"/>
              <a:t>reflection attack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186482"/>
      </p:ext>
    </p:extLst>
  </p:cSld>
  <p:clrMapOvr>
    <a:masterClrMapping/>
  </p:clrMapOvr>
  <p:transition xmlns:p14="http://schemas.microsoft.com/office/powerpoint/2010/main"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UDP </a:t>
            </a:r>
            <a:r>
              <a:rPr lang="en-US" dirty="0" smtClean="0"/>
              <a:t>Reflection Attack</a:t>
            </a:r>
            <a:endParaRPr lang="en-US" dirty="0"/>
          </a:p>
        </p:txBody>
      </p:sp>
      <p:sp>
        <p:nvSpPr>
          <p:cNvPr id="5" name="Freeform 4"/>
          <p:cNvSpPr/>
          <p:nvPr/>
        </p:nvSpPr>
        <p:spPr>
          <a:xfrm>
            <a:off x="1181459" y="3357011"/>
            <a:ext cx="720040" cy="1329117"/>
          </a:xfrm>
          <a:custGeom>
            <a:avLst/>
            <a:gdLst>
              <a:gd name="connsiteX0" fmla="*/ 531656 w 720040"/>
              <a:gd name="connsiteY0" fmla="*/ 0 h 1329117"/>
              <a:gd name="connsiteX1" fmla="*/ 147682 w 720040"/>
              <a:gd name="connsiteY1" fmla="*/ 118136 h 1329117"/>
              <a:gd name="connsiteX2" fmla="*/ 383974 w 720040"/>
              <a:gd name="connsiteY2" fmla="*/ 315028 h 1329117"/>
              <a:gd name="connsiteX3" fmla="*/ 708875 w 720040"/>
              <a:gd name="connsiteY3" fmla="*/ 206737 h 1329117"/>
              <a:gd name="connsiteX4" fmla="*/ 649802 w 720040"/>
              <a:gd name="connsiteY4" fmla="*/ 108291 h 1329117"/>
              <a:gd name="connsiteX5" fmla="*/ 699030 w 720040"/>
              <a:gd name="connsiteY5" fmla="*/ 226426 h 1329117"/>
              <a:gd name="connsiteX6" fmla="*/ 383974 w 720040"/>
              <a:gd name="connsiteY6" fmla="*/ 354406 h 1329117"/>
              <a:gd name="connsiteX7" fmla="*/ 413511 w 720040"/>
              <a:gd name="connsiteY7" fmla="*/ 984461 h 1329117"/>
              <a:gd name="connsiteX8" fmla="*/ 157528 w 720040"/>
              <a:gd name="connsiteY8" fmla="*/ 1329022 h 1329117"/>
              <a:gd name="connsiteX9" fmla="*/ 443047 w 720040"/>
              <a:gd name="connsiteY9" fmla="*/ 954927 h 1329117"/>
              <a:gd name="connsiteX10" fmla="*/ 649802 w 720040"/>
              <a:gd name="connsiteY10" fmla="*/ 1240421 h 1329117"/>
              <a:gd name="connsiteX11" fmla="*/ 443047 w 720040"/>
              <a:gd name="connsiteY11" fmla="*/ 954927 h 1329117"/>
              <a:gd name="connsiteX12" fmla="*/ 374129 w 720040"/>
              <a:gd name="connsiteY12" fmla="*/ 551298 h 1329117"/>
              <a:gd name="connsiteX13" fmla="*/ 630111 w 720040"/>
              <a:gd name="connsiteY13" fmla="*/ 482386 h 1329117"/>
              <a:gd name="connsiteX14" fmla="*/ 324901 w 720040"/>
              <a:gd name="connsiteY14" fmla="*/ 521765 h 1329117"/>
              <a:gd name="connsiteX15" fmla="*/ 236292 w 720040"/>
              <a:gd name="connsiteY15" fmla="*/ 718657 h 1329117"/>
              <a:gd name="connsiteX16" fmla="*/ 49227 w 720040"/>
              <a:gd name="connsiteY16" fmla="*/ 383940 h 1329117"/>
              <a:gd name="connsiteX17" fmla="*/ 0 w 720040"/>
              <a:gd name="connsiteY17" fmla="*/ 433163 h 1329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20040" h="1329117">
                <a:moveTo>
                  <a:pt x="531656" y="0"/>
                </a:moveTo>
                <a:cubicBezTo>
                  <a:pt x="351976" y="32815"/>
                  <a:pt x="172296" y="65631"/>
                  <a:pt x="147682" y="118136"/>
                </a:cubicBezTo>
                <a:cubicBezTo>
                  <a:pt x="123068" y="170641"/>
                  <a:pt x="290442" y="300261"/>
                  <a:pt x="383974" y="315028"/>
                </a:cubicBezTo>
                <a:cubicBezTo>
                  <a:pt x="477506" y="329795"/>
                  <a:pt x="664570" y="241193"/>
                  <a:pt x="708875" y="206737"/>
                </a:cubicBezTo>
                <a:cubicBezTo>
                  <a:pt x="753180" y="172281"/>
                  <a:pt x="651443" y="105010"/>
                  <a:pt x="649802" y="108291"/>
                </a:cubicBezTo>
                <a:cubicBezTo>
                  <a:pt x="648161" y="111573"/>
                  <a:pt x="743335" y="185407"/>
                  <a:pt x="699030" y="226426"/>
                </a:cubicBezTo>
                <a:cubicBezTo>
                  <a:pt x="654725" y="267445"/>
                  <a:pt x="431560" y="228067"/>
                  <a:pt x="383974" y="354406"/>
                </a:cubicBezTo>
                <a:cubicBezTo>
                  <a:pt x="336387" y="480745"/>
                  <a:pt x="451252" y="822025"/>
                  <a:pt x="413511" y="984461"/>
                </a:cubicBezTo>
                <a:cubicBezTo>
                  <a:pt x="375770" y="1146897"/>
                  <a:pt x="152605" y="1333944"/>
                  <a:pt x="157528" y="1329022"/>
                </a:cubicBezTo>
                <a:cubicBezTo>
                  <a:pt x="162451" y="1324100"/>
                  <a:pt x="361001" y="969694"/>
                  <a:pt x="443047" y="954927"/>
                </a:cubicBezTo>
                <a:cubicBezTo>
                  <a:pt x="525093" y="940160"/>
                  <a:pt x="649802" y="1240421"/>
                  <a:pt x="649802" y="1240421"/>
                </a:cubicBezTo>
                <a:cubicBezTo>
                  <a:pt x="649802" y="1240421"/>
                  <a:pt x="488992" y="1069781"/>
                  <a:pt x="443047" y="954927"/>
                </a:cubicBezTo>
                <a:cubicBezTo>
                  <a:pt x="397102" y="840073"/>
                  <a:pt x="342952" y="630055"/>
                  <a:pt x="374129" y="551298"/>
                </a:cubicBezTo>
                <a:cubicBezTo>
                  <a:pt x="405306" y="472541"/>
                  <a:pt x="638316" y="487308"/>
                  <a:pt x="630111" y="482386"/>
                </a:cubicBezTo>
                <a:cubicBezTo>
                  <a:pt x="621906" y="477464"/>
                  <a:pt x="390537" y="482387"/>
                  <a:pt x="324901" y="521765"/>
                </a:cubicBezTo>
                <a:cubicBezTo>
                  <a:pt x="259265" y="561143"/>
                  <a:pt x="282238" y="741628"/>
                  <a:pt x="236292" y="718657"/>
                </a:cubicBezTo>
                <a:cubicBezTo>
                  <a:pt x="190346" y="695686"/>
                  <a:pt x="88609" y="431522"/>
                  <a:pt x="49227" y="383940"/>
                </a:cubicBezTo>
                <a:cubicBezTo>
                  <a:pt x="9845" y="336358"/>
                  <a:pt x="4922" y="384760"/>
                  <a:pt x="0" y="433163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1308606" y="3166545"/>
            <a:ext cx="138681" cy="200311"/>
          </a:xfrm>
          <a:custGeom>
            <a:avLst/>
            <a:gdLst>
              <a:gd name="connsiteX0" fmla="*/ 59917 w 138681"/>
              <a:gd name="connsiteY0" fmla="*/ 200311 h 200311"/>
              <a:gd name="connsiteX1" fmla="*/ 844 w 138681"/>
              <a:gd name="connsiteY1" fmla="*/ 3419 h 200311"/>
              <a:gd name="connsiteX2" fmla="*/ 99299 w 138681"/>
              <a:gd name="connsiteY2" fmla="*/ 82176 h 200311"/>
              <a:gd name="connsiteX3" fmla="*/ 138681 w 138681"/>
              <a:gd name="connsiteY3" fmla="*/ 170777 h 200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681" h="200311">
                <a:moveTo>
                  <a:pt x="59917" y="200311"/>
                </a:moveTo>
                <a:cubicBezTo>
                  <a:pt x="27098" y="111709"/>
                  <a:pt x="-5720" y="23108"/>
                  <a:pt x="844" y="3419"/>
                </a:cubicBezTo>
                <a:cubicBezTo>
                  <a:pt x="7408" y="-16270"/>
                  <a:pt x="76326" y="54283"/>
                  <a:pt x="99299" y="82176"/>
                </a:cubicBezTo>
                <a:cubicBezTo>
                  <a:pt x="122272" y="110069"/>
                  <a:pt x="138681" y="170777"/>
                  <a:pt x="138681" y="170777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1782034" y="3138486"/>
            <a:ext cx="152076" cy="267748"/>
          </a:xfrm>
          <a:custGeom>
            <a:avLst/>
            <a:gdLst>
              <a:gd name="connsiteX0" fmla="*/ 0 w 152076"/>
              <a:gd name="connsiteY0" fmla="*/ 198836 h 267748"/>
              <a:gd name="connsiteX1" fmla="*/ 137837 w 152076"/>
              <a:gd name="connsiteY1" fmla="*/ 110235 h 267748"/>
              <a:gd name="connsiteX2" fmla="*/ 147682 w 152076"/>
              <a:gd name="connsiteY2" fmla="*/ 1944 h 267748"/>
              <a:gd name="connsiteX3" fmla="*/ 137837 w 152076"/>
              <a:gd name="connsiteY3" fmla="*/ 208681 h 267748"/>
              <a:gd name="connsiteX4" fmla="*/ 78764 w 152076"/>
              <a:gd name="connsiteY4" fmla="*/ 267748 h 26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076" h="267748">
                <a:moveTo>
                  <a:pt x="0" y="198836"/>
                </a:moveTo>
                <a:cubicBezTo>
                  <a:pt x="56611" y="170943"/>
                  <a:pt x="113223" y="143050"/>
                  <a:pt x="137837" y="110235"/>
                </a:cubicBezTo>
                <a:cubicBezTo>
                  <a:pt x="162451" y="77420"/>
                  <a:pt x="147682" y="-14464"/>
                  <a:pt x="147682" y="1944"/>
                </a:cubicBezTo>
                <a:cubicBezTo>
                  <a:pt x="147682" y="18352"/>
                  <a:pt x="149323" y="164380"/>
                  <a:pt x="137837" y="208681"/>
                </a:cubicBezTo>
                <a:cubicBezTo>
                  <a:pt x="126351" y="252982"/>
                  <a:pt x="78764" y="267748"/>
                  <a:pt x="78764" y="267748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3042280" y="1981865"/>
            <a:ext cx="1860775" cy="776260"/>
          </a:xfrm>
          <a:custGeom>
            <a:avLst/>
            <a:gdLst>
              <a:gd name="connsiteX0" fmla="*/ 59050 w 1860775"/>
              <a:gd name="connsiteY0" fmla="*/ 282395 h 776260"/>
              <a:gd name="connsiteX1" fmla="*/ 78741 w 1860775"/>
              <a:gd name="connsiteY1" fmla="*/ 745091 h 776260"/>
              <a:gd name="connsiteX2" fmla="*/ 826998 w 1860775"/>
              <a:gd name="connsiteY2" fmla="*/ 735247 h 776260"/>
              <a:gd name="connsiteX3" fmla="*/ 1407882 w 1860775"/>
              <a:gd name="connsiteY3" fmla="*/ 725402 h 776260"/>
              <a:gd name="connsiteX4" fmla="*/ 1506337 w 1860775"/>
              <a:gd name="connsiteY4" fmla="*/ 341462 h 776260"/>
              <a:gd name="connsiteX5" fmla="*/ 1348809 w 1860775"/>
              <a:gd name="connsiteY5" fmla="*/ 331618 h 776260"/>
              <a:gd name="connsiteX6" fmla="*/ 127968 w 1860775"/>
              <a:gd name="connsiteY6" fmla="*/ 331618 h 776260"/>
              <a:gd name="connsiteX7" fmla="*/ 127968 w 1860775"/>
              <a:gd name="connsiteY7" fmla="*/ 292239 h 776260"/>
              <a:gd name="connsiteX8" fmla="*/ 620243 w 1860775"/>
              <a:gd name="connsiteY8" fmla="*/ 26435 h 776260"/>
              <a:gd name="connsiteX9" fmla="*/ 1782011 w 1860775"/>
              <a:gd name="connsiteY9" fmla="*/ 36280 h 776260"/>
              <a:gd name="connsiteX10" fmla="*/ 1624483 w 1860775"/>
              <a:gd name="connsiteY10" fmla="*/ 262706 h 776260"/>
              <a:gd name="connsiteX11" fmla="*/ 1545719 w 1860775"/>
              <a:gd name="connsiteY11" fmla="*/ 302084 h 776260"/>
              <a:gd name="connsiteX12" fmla="*/ 1506337 w 1860775"/>
              <a:gd name="connsiteY12" fmla="*/ 705713 h 776260"/>
              <a:gd name="connsiteX13" fmla="*/ 1575255 w 1860775"/>
              <a:gd name="connsiteY13" fmla="*/ 666335 h 776260"/>
              <a:gd name="connsiteX14" fmla="*/ 1841084 w 1860775"/>
              <a:gd name="connsiteY14" fmla="*/ 380841 h 776260"/>
              <a:gd name="connsiteX15" fmla="*/ 1841084 w 1860775"/>
              <a:gd name="connsiteY15" fmla="*/ 351307 h 776260"/>
              <a:gd name="connsiteX16" fmla="*/ 1841084 w 1860775"/>
              <a:gd name="connsiteY16" fmla="*/ 144570 h 776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60775" h="776260">
                <a:moveTo>
                  <a:pt x="59050" y="282395"/>
                </a:moveTo>
                <a:cubicBezTo>
                  <a:pt x="4900" y="476005"/>
                  <a:pt x="-49250" y="669616"/>
                  <a:pt x="78741" y="745091"/>
                </a:cubicBezTo>
                <a:cubicBezTo>
                  <a:pt x="206732" y="820566"/>
                  <a:pt x="826998" y="735247"/>
                  <a:pt x="826998" y="735247"/>
                </a:cubicBezTo>
                <a:cubicBezTo>
                  <a:pt x="1048522" y="731966"/>
                  <a:pt x="1294659" y="791033"/>
                  <a:pt x="1407882" y="725402"/>
                </a:cubicBezTo>
                <a:cubicBezTo>
                  <a:pt x="1521105" y="659771"/>
                  <a:pt x="1516182" y="407093"/>
                  <a:pt x="1506337" y="341462"/>
                </a:cubicBezTo>
                <a:cubicBezTo>
                  <a:pt x="1496492" y="275831"/>
                  <a:pt x="1348809" y="331618"/>
                  <a:pt x="1348809" y="331618"/>
                </a:cubicBezTo>
                <a:lnTo>
                  <a:pt x="127968" y="331618"/>
                </a:lnTo>
                <a:cubicBezTo>
                  <a:pt x="-75505" y="325055"/>
                  <a:pt x="45922" y="343103"/>
                  <a:pt x="127968" y="292239"/>
                </a:cubicBezTo>
                <a:cubicBezTo>
                  <a:pt x="210014" y="241375"/>
                  <a:pt x="344569" y="69095"/>
                  <a:pt x="620243" y="26435"/>
                </a:cubicBezTo>
                <a:cubicBezTo>
                  <a:pt x="895917" y="-16225"/>
                  <a:pt x="1614638" y="-3098"/>
                  <a:pt x="1782011" y="36280"/>
                </a:cubicBezTo>
                <a:cubicBezTo>
                  <a:pt x="1949384" y="75658"/>
                  <a:pt x="1663865" y="218405"/>
                  <a:pt x="1624483" y="262706"/>
                </a:cubicBezTo>
                <a:cubicBezTo>
                  <a:pt x="1585101" y="307007"/>
                  <a:pt x="1565410" y="228250"/>
                  <a:pt x="1545719" y="302084"/>
                </a:cubicBezTo>
                <a:cubicBezTo>
                  <a:pt x="1526028" y="375918"/>
                  <a:pt x="1501414" y="645005"/>
                  <a:pt x="1506337" y="705713"/>
                </a:cubicBezTo>
                <a:cubicBezTo>
                  <a:pt x="1511260" y="766421"/>
                  <a:pt x="1519464" y="720480"/>
                  <a:pt x="1575255" y="666335"/>
                </a:cubicBezTo>
                <a:cubicBezTo>
                  <a:pt x="1631046" y="612190"/>
                  <a:pt x="1796779" y="433346"/>
                  <a:pt x="1841084" y="380841"/>
                </a:cubicBezTo>
                <a:cubicBezTo>
                  <a:pt x="1885389" y="328336"/>
                  <a:pt x="1841084" y="351307"/>
                  <a:pt x="1841084" y="351307"/>
                </a:cubicBezTo>
                <a:lnTo>
                  <a:pt x="1841084" y="144570"/>
                </a:lnTo>
              </a:path>
            </a:pathLst>
          </a:cu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163812" y="2525736"/>
            <a:ext cx="132614" cy="113883"/>
          </a:xfrm>
          <a:custGeom>
            <a:avLst/>
            <a:gdLst>
              <a:gd name="connsiteX0" fmla="*/ 26127 w 132614"/>
              <a:gd name="connsiteY0" fmla="*/ 4328 h 113883"/>
              <a:gd name="connsiteX1" fmla="*/ 6436 w 132614"/>
              <a:gd name="connsiteY1" fmla="*/ 102774 h 113883"/>
              <a:gd name="connsiteX2" fmla="*/ 124582 w 132614"/>
              <a:gd name="connsiteY2" fmla="*/ 102774 h 113883"/>
              <a:gd name="connsiteX3" fmla="*/ 114737 w 132614"/>
              <a:gd name="connsiteY3" fmla="*/ 24017 h 113883"/>
              <a:gd name="connsiteX4" fmla="*/ 26127 w 132614"/>
              <a:gd name="connsiteY4" fmla="*/ 4328 h 113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614" h="113883">
                <a:moveTo>
                  <a:pt x="26127" y="4328"/>
                </a:moveTo>
                <a:cubicBezTo>
                  <a:pt x="8077" y="17454"/>
                  <a:pt x="-9973" y="86366"/>
                  <a:pt x="6436" y="102774"/>
                </a:cubicBezTo>
                <a:cubicBezTo>
                  <a:pt x="22845" y="119182"/>
                  <a:pt x="106532" y="115900"/>
                  <a:pt x="124582" y="102774"/>
                </a:cubicBezTo>
                <a:cubicBezTo>
                  <a:pt x="142632" y="89648"/>
                  <a:pt x="126223" y="37143"/>
                  <a:pt x="114737" y="24017"/>
                </a:cubicBezTo>
                <a:cubicBezTo>
                  <a:pt x="103251" y="10891"/>
                  <a:pt x="44177" y="-8798"/>
                  <a:pt x="26127" y="4328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3335902" y="2550151"/>
            <a:ext cx="132614" cy="113883"/>
          </a:xfrm>
          <a:custGeom>
            <a:avLst/>
            <a:gdLst>
              <a:gd name="connsiteX0" fmla="*/ 26127 w 132614"/>
              <a:gd name="connsiteY0" fmla="*/ 4328 h 113883"/>
              <a:gd name="connsiteX1" fmla="*/ 6436 w 132614"/>
              <a:gd name="connsiteY1" fmla="*/ 102774 h 113883"/>
              <a:gd name="connsiteX2" fmla="*/ 124582 w 132614"/>
              <a:gd name="connsiteY2" fmla="*/ 102774 h 113883"/>
              <a:gd name="connsiteX3" fmla="*/ 114737 w 132614"/>
              <a:gd name="connsiteY3" fmla="*/ 24017 h 113883"/>
              <a:gd name="connsiteX4" fmla="*/ 26127 w 132614"/>
              <a:gd name="connsiteY4" fmla="*/ 4328 h 113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614" h="113883">
                <a:moveTo>
                  <a:pt x="26127" y="4328"/>
                </a:moveTo>
                <a:cubicBezTo>
                  <a:pt x="8077" y="17454"/>
                  <a:pt x="-9973" y="86366"/>
                  <a:pt x="6436" y="102774"/>
                </a:cubicBezTo>
                <a:cubicBezTo>
                  <a:pt x="22845" y="119182"/>
                  <a:pt x="106532" y="115900"/>
                  <a:pt x="124582" y="102774"/>
                </a:cubicBezTo>
                <a:cubicBezTo>
                  <a:pt x="142632" y="89648"/>
                  <a:pt x="126223" y="37143"/>
                  <a:pt x="114737" y="24017"/>
                </a:cubicBezTo>
                <a:cubicBezTo>
                  <a:pt x="103251" y="10891"/>
                  <a:pt x="44177" y="-8798"/>
                  <a:pt x="26127" y="4328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3513112" y="2559996"/>
            <a:ext cx="132614" cy="113883"/>
          </a:xfrm>
          <a:custGeom>
            <a:avLst/>
            <a:gdLst>
              <a:gd name="connsiteX0" fmla="*/ 26127 w 132614"/>
              <a:gd name="connsiteY0" fmla="*/ 4328 h 113883"/>
              <a:gd name="connsiteX1" fmla="*/ 6436 w 132614"/>
              <a:gd name="connsiteY1" fmla="*/ 102774 h 113883"/>
              <a:gd name="connsiteX2" fmla="*/ 124582 w 132614"/>
              <a:gd name="connsiteY2" fmla="*/ 102774 h 113883"/>
              <a:gd name="connsiteX3" fmla="*/ 114737 w 132614"/>
              <a:gd name="connsiteY3" fmla="*/ 24017 h 113883"/>
              <a:gd name="connsiteX4" fmla="*/ 26127 w 132614"/>
              <a:gd name="connsiteY4" fmla="*/ 4328 h 113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614" h="113883">
                <a:moveTo>
                  <a:pt x="26127" y="4328"/>
                </a:moveTo>
                <a:cubicBezTo>
                  <a:pt x="8077" y="17454"/>
                  <a:pt x="-9973" y="86366"/>
                  <a:pt x="6436" y="102774"/>
                </a:cubicBezTo>
                <a:cubicBezTo>
                  <a:pt x="22845" y="119182"/>
                  <a:pt x="106532" y="115900"/>
                  <a:pt x="124582" y="102774"/>
                </a:cubicBezTo>
                <a:cubicBezTo>
                  <a:pt x="142632" y="89648"/>
                  <a:pt x="126223" y="37143"/>
                  <a:pt x="114737" y="24017"/>
                </a:cubicBezTo>
                <a:cubicBezTo>
                  <a:pt x="103251" y="10891"/>
                  <a:pt x="44177" y="-8798"/>
                  <a:pt x="26127" y="4328"/>
                </a:cubicBezTo>
                <a:close/>
              </a:path>
            </a:pathLst>
          </a:custGeom>
          <a:solidFill>
            <a:srgbClr val="25FF2A"/>
          </a:solidFill>
          <a:ln>
            <a:solidFill>
              <a:srgbClr val="25FF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6321462" y="3385070"/>
            <a:ext cx="720040" cy="1329117"/>
          </a:xfrm>
          <a:custGeom>
            <a:avLst/>
            <a:gdLst>
              <a:gd name="connsiteX0" fmla="*/ 531656 w 720040"/>
              <a:gd name="connsiteY0" fmla="*/ 0 h 1329117"/>
              <a:gd name="connsiteX1" fmla="*/ 147682 w 720040"/>
              <a:gd name="connsiteY1" fmla="*/ 118136 h 1329117"/>
              <a:gd name="connsiteX2" fmla="*/ 383974 w 720040"/>
              <a:gd name="connsiteY2" fmla="*/ 315028 h 1329117"/>
              <a:gd name="connsiteX3" fmla="*/ 708875 w 720040"/>
              <a:gd name="connsiteY3" fmla="*/ 206737 h 1329117"/>
              <a:gd name="connsiteX4" fmla="*/ 649802 w 720040"/>
              <a:gd name="connsiteY4" fmla="*/ 108291 h 1329117"/>
              <a:gd name="connsiteX5" fmla="*/ 699030 w 720040"/>
              <a:gd name="connsiteY5" fmla="*/ 226426 h 1329117"/>
              <a:gd name="connsiteX6" fmla="*/ 383974 w 720040"/>
              <a:gd name="connsiteY6" fmla="*/ 354406 h 1329117"/>
              <a:gd name="connsiteX7" fmla="*/ 413511 w 720040"/>
              <a:gd name="connsiteY7" fmla="*/ 984461 h 1329117"/>
              <a:gd name="connsiteX8" fmla="*/ 157528 w 720040"/>
              <a:gd name="connsiteY8" fmla="*/ 1329022 h 1329117"/>
              <a:gd name="connsiteX9" fmla="*/ 443047 w 720040"/>
              <a:gd name="connsiteY9" fmla="*/ 954927 h 1329117"/>
              <a:gd name="connsiteX10" fmla="*/ 649802 w 720040"/>
              <a:gd name="connsiteY10" fmla="*/ 1240421 h 1329117"/>
              <a:gd name="connsiteX11" fmla="*/ 443047 w 720040"/>
              <a:gd name="connsiteY11" fmla="*/ 954927 h 1329117"/>
              <a:gd name="connsiteX12" fmla="*/ 374129 w 720040"/>
              <a:gd name="connsiteY12" fmla="*/ 551298 h 1329117"/>
              <a:gd name="connsiteX13" fmla="*/ 630111 w 720040"/>
              <a:gd name="connsiteY13" fmla="*/ 482386 h 1329117"/>
              <a:gd name="connsiteX14" fmla="*/ 324901 w 720040"/>
              <a:gd name="connsiteY14" fmla="*/ 521765 h 1329117"/>
              <a:gd name="connsiteX15" fmla="*/ 236292 w 720040"/>
              <a:gd name="connsiteY15" fmla="*/ 718657 h 1329117"/>
              <a:gd name="connsiteX16" fmla="*/ 49227 w 720040"/>
              <a:gd name="connsiteY16" fmla="*/ 383940 h 1329117"/>
              <a:gd name="connsiteX17" fmla="*/ 0 w 720040"/>
              <a:gd name="connsiteY17" fmla="*/ 433163 h 1329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20040" h="1329117">
                <a:moveTo>
                  <a:pt x="531656" y="0"/>
                </a:moveTo>
                <a:cubicBezTo>
                  <a:pt x="351976" y="32815"/>
                  <a:pt x="172296" y="65631"/>
                  <a:pt x="147682" y="118136"/>
                </a:cubicBezTo>
                <a:cubicBezTo>
                  <a:pt x="123068" y="170641"/>
                  <a:pt x="290442" y="300261"/>
                  <a:pt x="383974" y="315028"/>
                </a:cubicBezTo>
                <a:cubicBezTo>
                  <a:pt x="477506" y="329795"/>
                  <a:pt x="664570" y="241193"/>
                  <a:pt x="708875" y="206737"/>
                </a:cubicBezTo>
                <a:cubicBezTo>
                  <a:pt x="753180" y="172281"/>
                  <a:pt x="651443" y="105010"/>
                  <a:pt x="649802" y="108291"/>
                </a:cubicBezTo>
                <a:cubicBezTo>
                  <a:pt x="648161" y="111573"/>
                  <a:pt x="743335" y="185407"/>
                  <a:pt x="699030" y="226426"/>
                </a:cubicBezTo>
                <a:cubicBezTo>
                  <a:pt x="654725" y="267445"/>
                  <a:pt x="431560" y="228067"/>
                  <a:pt x="383974" y="354406"/>
                </a:cubicBezTo>
                <a:cubicBezTo>
                  <a:pt x="336387" y="480745"/>
                  <a:pt x="451252" y="822025"/>
                  <a:pt x="413511" y="984461"/>
                </a:cubicBezTo>
                <a:cubicBezTo>
                  <a:pt x="375770" y="1146897"/>
                  <a:pt x="152605" y="1333944"/>
                  <a:pt x="157528" y="1329022"/>
                </a:cubicBezTo>
                <a:cubicBezTo>
                  <a:pt x="162451" y="1324100"/>
                  <a:pt x="361001" y="969694"/>
                  <a:pt x="443047" y="954927"/>
                </a:cubicBezTo>
                <a:cubicBezTo>
                  <a:pt x="525093" y="940160"/>
                  <a:pt x="649802" y="1240421"/>
                  <a:pt x="649802" y="1240421"/>
                </a:cubicBezTo>
                <a:cubicBezTo>
                  <a:pt x="649802" y="1240421"/>
                  <a:pt x="488992" y="1069781"/>
                  <a:pt x="443047" y="954927"/>
                </a:cubicBezTo>
                <a:cubicBezTo>
                  <a:pt x="397102" y="840073"/>
                  <a:pt x="342952" y="630055"/>
                  <a:pt x="374129" y="551298"/>
                </a:cubicBezTo>
                <a:cubicBezTo>
                  <a:pt x="405306" y="472541"/>
                  <a:pt x="638316" y="487308"/>
                  <a:pt x="630111" y="482386"/>
                </a:cubicBezTo>
                <a:cubicBezTo>
                  <a:pt x="621906" y="477464"/>
                  <a:pt x="390537" y="482387"/>
                  <a:pt x="324901" y="521765"/>
                </a:cubicBezTo>
                <a:cubicBezTo>
                  <a:pt x="259265" y="561143"/>
                  <a:pt x="282238" y="741628"/>
                  <a:pt x="236292" y="718657"/>
                </a:cubicBezTo>
                <a:cubicBezTo>
                  <a:pt x="190346" y="695686"/>
                  <a:pt x="88609" y="431522"/>
                  <a:pt x="49227" y="383940"/>
                </a:cubicBezTo>
                <a:cubicBezTo>
                  <a:pt x="9845" y="336358"/>
                  <a:pt x="4922" y="384760"/>
                  <a:pt x="0" y="433163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014086" y="4887657"/>
            <a:ext cx="1168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Attacker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31229" y="4774263"/>
            <a:ext cx="927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Victim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699871" y="1446675"/>
            <a:ext cx="989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hnbergHand"/>
                <a:cs typeface="AhnbergHand"/>
              </a:rPr>
              <a:t>S</a:t>
            </a:r>
            <a:r>
              <a:rPr lang="en-US" dirty="0" smtClean="0">
                <a:latin typeface="AhnbergHand"/>
                <a:cs typeface="AhnbergHand"/>
              </a:rPr>
              <a:t>erver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2008480" y="2807346"/>
            <a:ext cx="1634352" cy="1230956"/>
          </a:xfrm>
          <a:custGeom>
            <a:avLst/>
            <a:gdLst>
              <a:gd name="connsiteX0" fmla="*/ 0 w 1634352"/>
              <a:gd name="connsiteY0" fmla="*/ 1189565 h 1230956"/>
              <a:gd name="connsiteX1" fmla="*/ 1033777 w 1634352"/>
              <a:gd name="connsiteY1" fmla="*/ 1091119 h 1230956"/>
              <a:gd name="connsiteX2" fmla="*/ 1526051 w 1634352"/>
              <a:gd name="connsiteY2" fmla="*/ 37746 h 1230956"/>
              <a:gd name="connsiteX3" fmla="*/ 1388214 w 1634352"/>
              <a:gd name="connsiteY3" fmla="*/ 214949 h 1230956"/>
              <a:gd name="connsiteX4" fmla="*/ 1476824 w 1634352"/>
              <a:gd name="connsiteY4" fmla="*/ 27901 h 1230956"/>
              <a:gd name="connsiteX5" fmla="*/ 1634352 w 1634352"/>
              <a:gd name="connsiteY5" fmla="*/ 224793 h 1230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34352" h="1230956">
                <a:moveTo>
                  <a:pt x="0" y="1189565"/>
                </a:moveTo>
                <a:cubicBezTo>
                  <a:pt x="389717" y="1236327"/>
                  <a:pt x="779435" y="1283089"/>
                  <a:pt x="1033777" y="1091119"/>
                </a:cubicBezTo>
                <a:cubicBezTo>
                  <a:pt x="1288119" y="899149"/>
                  <a:pt x="1466978" y="183774"/>
                  <a:pt x="1526051" y="37746"/>
                </a:cubicBezTo>
                <a:cubicBezTo>
                  <a:pt x="1585124" y="-108282"/>
                  <a:pt x="1396418" y="216590"/>
                  <a:pt x="1388214" y="214949"/>
                </a:cubicBezTo>
                <a:cubicBezTo>
                  <a:pt x="1380010" y="213308"/>
                  <a:pt x="1435801" y="26260"/>
                  <a:pt x="1476824" y="27901"/>
                </a:cubicBezTo>
                <a:cubicBezTo>
                  <a:pt x="1517847" y="29542"/>
                  <a:pt x="1634352" y="224793"/>
                  <a:pt x="1634352" y="224793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4485484" y="2874626"/>
            <a:ext cx="1831373" cy="1260109"/>
          </a:xfrm>
          <a:custGeom>
            <a:avLst/>
            <a:gdLst>
              <a:gd name="connsiteX0" fmla="*/ 0 w 1831373"/>
              <a:gd name="connsiteY0" fmla="*/ 0 h 1260109"/>
              <a:gd name="connsiteX1" fmla="*/ 472583 w 1831373"/>
              <a:gd name="connsiteY1" fmla="*/ 964771 h 1260109"/>
              <a:gd name="connsiteX2" fmla="*/ 1713115 w 1831373"/>
              <a:gd name="connsiteY2" fmla="*/ 1122285 h 1260109"/>
              <a:gd name="connsiteX3" fmla="*/ 1516205 w 1831373"/>
              <a:gd name="connsiteY3" fmla="*/ 1033683 h 1260109"/>
              <a:gd name="connsiteX4" fmla="*/ 1831261 w 1831373"/>
              <a:gd name="connsiteY4" fmla="*/ 1122285 h 1260109"/>
              <a:gd name="connsiteX5" fmla="*/ 1555587 w 1831373"/>
              <a:gd name="connsiteY5" fmla="*/ 1260109 h 1260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31373" h="1260109">
                <a:moveTo>
                  <a:pt x="0" y="0"/>
                </a:moveTo>
                <a:cubicBezTo>
                  <a:pt x="93532" y="388862"/>
                  <a:pt x="187064" y="777724"/>
                  <a:pt x="472583" y="964771"/>
                </a:cubicBezTo>
                <a:cubicBezTo>
                  <a:pt x="758102" y="1151818"/>
                  <a:pt x="1539178" y="1110800"/>
                  <a:pt x="1713115" y="1122285"/>
                </a:cubicBezTo>
                <a:cubicBezTo>
                  <a:pt x="1887052" y="1133770"/>
                  <a:pt x="1496514" y="1033683"/>
                  <a:pt x="1516205" y="1033683"/>
                </a:cubicBezTo>
                <a:cubicBezTo>
                  <a:pt x="1535896" y="1033683"/>
                  <a:pt x="1824697" y="1084547"/>
                  <a:pt x="1831261" y="1122285"/>
                </a:cubicBezTo>
                <a:cubicBezTo>
                  <a:pt x="1837825" y="1160023"/>
                  <a:pt x="1555587" y="1260109"/>
                  <a:pt x="1555587" y="1260109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156888" y="4086832"/>
            <a:ext cx="1535171" cy="92333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Proto: UDP</a:t>
            </a:r>
          </a:p>
          <a:p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Dest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: Server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Source: Victim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176578" y="4086832"/>
            <a:ext cx="1444533" cy="149504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707448" y="4091557"/>
            <a:ext cx="1544012" cy="92333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Proto: UDP</a:t>
            </a:r>
          </a:p>
          <a:p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Dest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: Victim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Source: Server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727138" y="4091557"/>
            <a:ext cx="1444533" cy="149504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900722" y="5766546"/>
            <a:ext cx="29487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FF"/>
                </a:solidFill>
              </a:rPr>
              <a:t>Note the fake source!</a:t>
            </a:r>
            <a:endParaRPr lang="en-US" sz="2400" b="1" dirty="0">
              <a:solidFill>
                <a:srgbClr val="FF00FF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1940601" y="4665327"/>
            <a:ext cx="2048173" cy="1016021"/>
          </a:xfrm>
          <a:custGeom>
            <a:avLst/>
            <a:gdLst>
              <a:gd name="connsiteX0" fmla="*/ 1791644 w 2048173"/>
              <a:gd name="connsiteY0" fmla="*/ 325348 h 1016021"/>
              <a:gd name="connsiteX1" fmla="*/ 1903054 w 2048173"/>
              <a:gd name="connsiteY1" fmla="*/ 13430 h 1016021"/>
              <a:gd name="connsiteX2" fmla="*/ 53643 w 2048173"/>
              <a:gd name="connsiteY2" fmla="*/ 91410 h 1016021"/>
              <a:gd name="connsiteX3" fmla="*/ 588413 w 2048173"/>
              <a:gd name="connsiteY3" fmla="*/ 403327 h 1016021"/>
              <a:gd name="connsiteX4" fmla="*/ 1535400 w 2048173"/>
              <a:gd name="connsiteY4" fmla="*/ 369907 h 1016021"/>
              <a:gd name="connsiteX5" fmla="*/ 1769362 w 2048173"/>
              <a:gd name="connsiteY5" fmla="*/ 570425 h 1016021"/>
              <a:gd name="connsiteX6" fmla="*/ 2036747 w 2048173"/>
              <a:gd name="connsiteY6" fmla="*/ 1016021 h 101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48173" h="1016021">
                <a:moveTo>
                  <a:pt x="1791644" y="325348"/>
                </a:moveTo>
                <a:cubicBezTo>
                  <a:pt x="1992182" y="188884"/>
                  <a:pt x="2192721" y="52420"/>
                  <a:pt x="1903054" y="13430"/>
                </a:cubicBezTo>
                <a:cubicBezTo>
                  <a:pt x="1613387" y="-25560"/>
                  <a:pt x="272750" y="26427"/>
                  <a:pt x="53643" y="91410"/>
                </a:cubicBezTo>
                <a:cubicBezTo>
                  <a:pt x="-165464" y="156393"/>
                  <a:pt x="341453" y="356911"/>
                  <a:pt x="588413" y="403327"/>
                </a:cubicBezTo>
                <a:cubicBezTo>
                  <a:pt x="835372" y="449743"/>
                  <a:pt x="1338575" y="342057"/>
                  <a:pt x="1535400" y="369907"/>
                </a:cubicBezTo>
                <a:cubicBezTo>
                  <a:pt x="1732225" y="397757"/>
                  <a:pt x="1685804" y="462739"/>
                  <a:pt x="1769362" y="570425"/>
                </a:cubicBezTo>
                <a:cubicBezTo>
                  <a:pt x="1852920" y="678111"/>
                  <a:pt x="2036747" y="1016021"/>
                  <a:pt x="2036747" y="1016021"/>
                </a:cubicBezTo>
              </a:path>
            </a:pathLst>
          </a:custGeom>
          <a:ln>
            <a:solidFill>
              <a:srgbClr val="E583C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901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669727" y="290215"/>
            <a:ext cx="7803431" cy="1490142"/>
          </a:xfrm>
        </p:spPr>
        <p:txBody>
          <a:bodyPr/>
          <a:lstStyle/>
          <a:p>
            <a:r>
              <a:rPr lang="en-US" dirty="0"/>
              <a:t>UDP and </a:t>
            </a:r>
            <a:r>
              <a:rPr lang="en-US" dirty="0" smtClean="0"/>
              <a:t>DDOS </a:t>
            </a:r>
            <a:r>
              <a:rPr lang="en-US" dirty="0" smtClean="0"/>
              <a:t>Reflection </a:t>
            </a:r>
            <a:r>
              <a:rPr lang="en-US" dirty="0" smtClean="0"/>
              <a:t>Attacks</a:t>
            </a:r>
            <a:endParaRPr lang="en-US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83779" y="1826121"/>
            <a:ext cx="8266973" cy="4420195"/>
          </a:xfrm>
        </p:spPr>
        <p:txBody>
          <a:bodyPr/>
          <a:lstStyle/>
          <a:p>
            <a:pPr marL="0" indent="0">
              <a:buSzPct val="75000"/>
              <a:buNone/>
            </a:pPr>
            <a:r>
              <a:rPr lang="en-US" dirty="0"/>
              <a:t>This works </a:t>
            </a:r>
            <a:r>
              <a:rPr lang="en-US" dirty="0" smtClean="0"/>
              <a:t>“best” for a UDP-based service </a:t>
            </a:r>
            <a:r>
              <a:rPr lang="en-US" dirty="0"/>
              <a:t>when </a:t>
            </a:r>
          </a:p>
          <a:p>
            <a:pPr marL="721507" lvl="1" indent="-321457">
              <a:buSzPct val="75000"/>
              <a:buFontTx/>
              <a:buChar char="•"/>
            </a:pPr>
            <a:r>
              <a:rPr lang="en-US" dirty="0" smtClean="0"/>
              <a:t>The service is widely used</a:t>
            </a:r>
          </a:p>
          <a:p>
            <a:pPr marL="721507" lvl="1" indent="-321457">
              <a:buSzPct val="75000"/>
              <a:buFontTx/>
              <a:buChar char="•"/>
            </a:pPr>
            <a:r>
              <a:rPr lang="en-US" dirty="0" smtClean="0"/>
              <a:t>Servers </a:t>
            </a:r>
            <a:r>
              <a:rPr lang="en-US" dirty="0"/>
              <a:t>are </a:t>
            </a:r>
            <a:r>
              <a:rPr lang="en-US" dirty="0" smtClean="0"/>
              <a:t>commonplace</a:t>
            </a:r>
          </a:p>
          <a:p>
            <a:pPr marL="721507" lvl="1" indent="-321457">
              <a:buSzPct val="75000"/>
              <a:buFontTx/>
              <a:buChar char="•"/>
            </a:pPr>
            <a:r>
              <a:rPr lang="en-US" dirty="0" smtClean="0"/>
              <a:t>Servers are poorly maintained (or unmaintained)</a:t>
            </a:r>
            <a:endParaRPr lang="en-US" dirty="0"/>
          </a:p>
          <a:p>
            <a:pPr marL="721507" lvl="1" indent="-321457">
              <a:buSzPct val="75000"/>
              <a:buFontTx/>
              <a:buChar char="•"/>
            </a:pPr>
            <a:r>
              <a:rPr lang="en-US" dirty="0"/>
              <a:t>Clients are not </a:t>
            </a:r>
            <a:r>
              <a:rPr lang="en-US" dirty="0" smtClean="0"/>
              <a:t>“qualified” by the server (i.e. anyone can pose a query to a server</a:t>
            </a:r>
            <a:r>
              <a:rPr lang="en-US" dirty="0" smtClean="0"/>
              <a:t>)</a:t>
            </a:r>
          </a:p>
          <a:p>
            <a:pPr marL="721507" lvl="1" indent="-321457">
              <a:buSzPct val="75000"/>
              <a:buFontTx/>
              <a:buChar char="•"/>
            </a:pPr>
            <a:r>
              <a:rPr lang="en-US" dirty="0"/>
              <a:t>The answer is far bigger than the question</a:t>
            </a:r>
          </a:p>
          <a:p>
            <a:pPr marL="721507" lvl="1" indent="-321457">
              <a:buSzPct val="75000"/>
              <a:buFontTx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89555"/>
      </p:ext>
    </p:extLst>
  </p:cSld>
  <p:clrMapOvr>
    <a:masterClrMapping/>
  </p:clrMapOvr>
  <p:transition xmlns:p14="http://schemas.microsoft.com/office/powerpoint/2010/main"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669727" y="285750"/>
            <a:ext cx="7803431" cy="1490142"/>
          </a:xfrm>
        </p:spPr>
        <p:txBody>
          <a:bodyPr/>
          <a:lstStyle/>
          <a:p>
            <a:r>
              <a:rPr lang="en-US" dirty="0" err="1"/>
              <a:t>Hmmmmm</a:t>
            </a:r>
            <a:endParaRPr lang="en-US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9727" y="1821657"/>
            <a:ext cx="7803431" cy="4419079"/>
          </a:xfrm>
        </p:spPr>
        <p:txBody>
          <a:bodyPr/>
          <a:lstStyle/>
          <a:p>
            <a:pPr marL="0" indent="0">
              <a:buSzPct val="75000"/>
              <a:buNone/>
            </a:pPr>
            <a:r>
              <a:rPr lang="en-US" dirty="0"/>
              <a:t>What could that be?</a:t>
            </a:r>
          </a:p>
        </p:txBody>
      </p:sp>
    </p:spTree>
    <p:extLst>
      <p:ext uri="{BB962C8B-B14F-4D97-AF65-F5344CB8AC3E}">
        <p14:creationId xmlns:p14="http://schemas.microsoft.com/office/powerpoint/2010/main" val="2288244126"/>
      </p:ext>
    </p:extLst>
  </p:cSld>
  <p:clrMapOvr>
    <a:masterClrMapping/>
  </p:clrMapOvr>
  <p:transition xmlns:p14="http://schemas.microsoft.com/office/powerpoint/2010/main"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1720</TotalTime>
  <Words>1498</Words>
  <Application>Microsoft Macintosh PowerPoint</Application>
  <PresentationFormat>On-screen Show (4:3)</PresentationFormat>
  <Paragraphs>196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DNS, DNSSEC and DDOS</vt:lpstr>
      <vt:lpstr>The Evolution of Evil</vt:lpstr>
      <vt:lpstr>The Evolution of Evil</vt:lpstr>
      <vt:lpstr>The Evolution of Evil</vt:lpstr>
      <vt:lpstr>UDP is a Fine Protocol</vt:lpstr>
      <vt:lpstr>UDP Mutation </vt:lpstr>
      <vt:lpstr>UDP Reflection Attack</vt:lpstr>
      <vt:lpstr>UDP and DDOS Reflection Attacks</vt:lpstr>
      <vt:lpstr>Hmmmmm</vt:lpstr>
      <vt:lpstr>DNS as an attack vector</vt:lpstr>
      <vt:lpstr>DNS and DDOS</vt:lpstr>
      <vt:lpstr>DNS Queries and Responses</vt:lpstr>
      <vt:lpstr>The DNS ANY query</vt:lpstr>
      <vt:lpstr>Blocking the ANY attack</vt:lpstr>
      <vt:lpstr>The DNSSEC query</vt:lpstr>
      <vt:lpstr>Blocking DNSSEC DNS attacks</vt:lpstr>
      <vt:lpstr>Possible responses</vt:lpstr>
      <vt:lpstr>DNS Response Rate Limiting (RRL)</vt:lpstr>
      <vt:lpstr>This will not eliminate the problem</vt:lpstr>
      <vt:lpstr>What you need to be naughty</vt:lpstr>
      <vt:lpstr>What you need to be nice</vt:lpstr>
      <vt:lpstr>But…</vt:lpstr>
      <vt:lpstr>It’s not just the DNS</vt:lpstr>
      <vt:lpstr>What you need to be nice</vt:lpstr>
      <vt:lpstr>In the longer term…</vt:lpstr>
      <vt:lpstr>What you need to be nice</vt:lpstr>
      <vt:lpstr>Some Useful Resources</vt:lpstr>
      <vt:lpstr>PowerPoint Presentation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 Huston</dc:creator>
  <cp:lastModifiedBy>Geoff Huston</cp:lastModifiedBy>
  <cp:revision>41</cp:revision>
  <dcterms:created xsi:type="dcterms:W3CDTF">2014-01-30T00:42:40Z</dcterms:created>
  <dcterms:modified xsi:type="dcterms:W3CDTF">2014-02-20T00:19:20Z</dcterms:modified>
</cp:coreProperties>
</file>